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FE4E02E_9DCC5B59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comments/modernComment_7FE4E067_AA70A81A.xml" ContentType="application/vnd.ms-powerpoint.comments+xml"/>
  <Override PartName="/ppt/notesSlides/notesSlide14.xml" ContentType="application/vnd.openxmlformats-officedocument.presentationml.notesSlide+xml"/>
  <Override PartName="/ppt/comments/modernComment_7FE4E08C_6FD9F9D2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7FE4E06B_473AED7F.xml" ContentType="application/vnd.ms-powerpoint.comments+xml"/>
  <Override PartName="/ppt/notesSlides/notesSlide17.xml" ContentType="application/vnd.openxmlformats-officedocument.presentationml.notesSlide+xml"/>
  <Override PartName="/ppt/comments/modernComment_7FE4E06C_5112D59D.xml" ContentType="application/vnd.ms-powerpoint.comments+xml"/>
  <Override PartName="/ppt/notesSlides/notesSlide18.xml" ContentType="application/vnd.openxmlformats-officedocument.presentationml.notesSlide+xml"/>
  <Override PartName="/ppt/comments/modernComment_7FE4E078_C10B051C.xml" ContentType="application/vnd.ms-powerpoint.comments+xml"/>
  <Override PartName="/ppt/notesSlides/notesSlide19.xml" ContentType="application/vnd.openxmlformats-officedocument.presentationml.notesSlide+xml"/>
  <Override PartName="/ppt/comments/modernComment_7FE4E06D_DF53E683.xml" ContentType="application/vnd.ms-powerpoint.comments+xml"/>
  <Override PartName="/ppt/notesSlides/notesSlide20.xml" ContentType="application/vnd.openxmlformats-officedocument.presentationml.notesSlide+xml"/>
  <Override PartName="/ppt/comments/modernComment_7FE4E06E_33A49239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7FE4E064_8F157E9F.xml" ContentType="application/vnd.ms-powerpoint.comments+xml"/>
  <Override PartName="/ppt/notesSlides/notesSlide26.xml" ContentType="application/vnd.openxmlformats-officedocument.presentationml.notesSlide+xml"/>
  <Override PartName="/ppt/comments/modernComment_7FE4E065_24E641A5.xml" ContentType="application/vnd.ms-powerpoint.comments+xml"/>
  <Override PartName="/ppt/notesSlides/notesSlide27.xml" ContentType="application/vnd.openxmlformats-officedocument.presentationml.notesSlide+xml"/>
  <Override PartName="/ppt/comments/modernComment_7FE4E06F_FDDF039A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7FE4E062_DF8B4B2E.xml" ContentType="application/vnd.ms-powerpoint.comments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comments/modernComment_7FE4E081_6096BE7B.xml" ContentType="application/vnd.ms-powerpoint.comments+xml"/>
  <Override PartName="/ppt/notesSlides/notesSlide32.xml" ContentType="application/vnd.openxmlformats-officedocument.presentationml.notesSlide+xml"/>
  <Override PartName="/ppt/comments/modernComment_7FE4E08B_783A2792.xml" ContentType="application/vnd.ms-powerpoint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modernComment_7FE4E077_64A89F19.xml" ContentType="application/vnd.ms-powerpoint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4"/>
  </p:sldMasterIdLst>
  <p:notesMasterIdLst>
    <p:notesMasterId r:id="rId43"/>
  </p:notesMasterIdLst>
  <p:sldIdLst>
    <p:sldId id="256" r:id="rId5"/>
    <p:sldId id="2145706024" r:id="rId6"/>
    <p:sldId id="2145706061" r:id="rId7"/>
    <p:sldId id="2145706070" r:id="rId8"/>
    <p:sldId id="2145706106" r:id="rId9"/>
    <p:sldId id="2145706062" r:id="rId10"/>
    <p:sldId id="2145706048" r:id="rId11"/>
    <p:sldId id="2145706117" r:id="rId12"/>
    <p:sldId id="2145706030" r:id="rId13"/>
    <p:sldId id="269" r:id="rId14"/>
    <p:sldId id="2145706067" r:id="rId15"/>
    <p:sldId id="2145706055" r:id="rId16"/>
    <p:sldId id="2145706087" r:id="rId17"/>
    <p:sldId id="2145706124" r:id="rId18"/>
    <p:sldId id="2145706090" r:id="rId19"/>
    <p:sldId id="2145706091" r:id="rId20"/>
    <p:sldId id="2145706092" r:id="rId21"/>
    <p:sldId id="2145706104" r:id="rId22"/>
    <p:sldId id="2145706093" r:id="rId23"/>
    <p:sldId id="2145706094" r:id="rId24"/>
    <p:sldId id="2145706068" r:id="rId25"/>
    <p:sldId id="2145706034" r:id="rId26"/>
    <p:sldId id="2145706096" r:id="rId27"/>
    <p:sldId id="2145705992" r:id="rId28"/>
    <p:sldId id="2145706084" r:id="rId29"/>
    <p:sldId id="2145706085" r:id="rId30"/>
    <p:sldId id="2145706095" r:id="rId31"/>
    <p:sldId id="2145706109" r:id="rId32"/>
    <p:sldId id="2145706082" r:id="rId33"/>
    <p:sldId id="2145706077" r:id="rId34"/>
    <p:sldId id="2145706113" r:id="rId35"/>
    <p:sldId id="2145706123" r:id="rId36"/>
    <p:sldId id="2145706171" r:id="rId37"/>
    <p:sldId id="2145705998" r:id="rId38"/>
    <p:sldId id="2145706116" r:id="rId39"/>
    <p:sldId id="2145706103" r:id="rId40"/>
    <p:sldId id="2145706105" r:id="rId41"/>
    <p:sldId id="21457061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EEA50B-31A7-2929-C8FC-5A05F4402690}" name="Yeilding, Rosemary" initials="RY" userId="S::g848t948@wichita.edu::eed0a853-cb8c-4733-90e5-a0fe59ea29d2" providerId="AD"/>
  <p188:author id="{A6876826-121B-3C99-BA66-91E35E34505E}" name="Ahmad, Imran" initials="" userId="S::b857k953@wichita.edu::84b9cd1c-d512-47a6-a72a-1a4fd36d0894" providerId="AD"/>
  <p188:author id="{E86C793D-F856-5303-F40B-F976C649A16B}" name="Dakuri, Yamini" initials="DY" userId="S::n494f589@wichita.edu::c1f586b4-cbd9-42f3-960e-bfc4f769ad74" providerId="AD"/>
  <p188:author id="{175193BA-6FF3-2AB3-EC9A-292125CFCD64}" name="Daroji, Vishnuvardhan" initials="DV" userId="S::b274x656@wichita.edu::7a417a85-95ea-47e3-979a-586d2e1eb2d4" providerId="AD"/>
  <p188:author id="{432D89C1-7954-17AE-BF03-DACD588D24DE}" name="Kongara, Jaswanth" initials="KJ" userId="S::q249r865@wichita.edu::82589abe-2c60-4b8a-b739-b1c815102874" providerId="AD"/>
  <p188:author id="{20FEABE1-E841-76F1-590D-45F3CF743374}" name="nabeel raheem" initials="nr" userId="4b05d3e03ace4faf" providerId="Windows Live"/>
  <p188:author id="{1AE719E6-A410-FE0B-B0A2-BD270CAC5C6B}" name="Abdinnour, Sue" initials="SA" userId="S::B566N322@wichita.edu::4afef030-e483-47a0-be5a-a42fa20ad5df" providerId="AD"/>
  <p188:author id="{3F4A5DFD-95EB-E458-DC58-6BE203CEC3C0}" name="Spence, Drake" initials="SD" userId="S::m554a983@wichita.edu::46de6a57-ae91-4cfb-8e6d-777578f1ea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B9D28-3DFC-1A19-3F76-B37B4E148E31}" v="189" dt="2023-12-11T02:04:54.614"/>
    <p1510:client id="{034AAB25-C11D-4F48-8A79-73CB1B7C3DD2}" v="2" dt="2023-12-11T22:51:30.997"/>
    <p1510:client id="{D2665614-3FE0-505F-BF1C-F4BED7015409}" v="5" dt="2023-12-11T21:10:47.766"/>
    <p1510:client id="{EFD511CB-3C18-4785-AE32-F6D9F3374E95}" v="562" dt="2023-12-11T22:06:07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7FE4E02E_9DCC5B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849C73-3ED0-4F62-8C57-8A454FDA2F7F}" authorId="{25EEA50B-31A7-2929-C8FC-5A05F4402690}" status="resolved" created="2023-11-30T00:12:50.735" complete="100000">
    <pc:sldMkLst xmlns:pc="http://schemas.microsoft.com/office/powerpoint/2013/main/command">
      <pc:docMk/>
      <pc:sldMk cId="2647415641" sldId="2145706030"/>
    </pc:sldMkLst>
    <p188:txBody>
      <a:bodyPr/>
      <a:lstStyle/>
      <a:p>
        <a:r>
          <a:rPr lang="en-US"/>
          <a:t>Label red as late</a:t>
        </a:r>
      </a:p>
    </p188:txBody>
  </p188:cm>
</p188:cmLst>
</file>

<file path=ppt/comments/modernComment_7FE4E062_DF8B4B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84F590-23FC-4B96-96EC-A2E40CBDA014}" authorId="{25EEA50B-31A7-2929-C8FC-5A05F4402690}" created="2023-11-30T20:41:50.45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50447918" sldId="2145706082"/>
      <ac:spMk id="4" creationId="{82226D96-53DB-9295-F2FD-C18CB88B55B3}"/>
    </ac:deMkLst>
    <p188:txBody>
      <a:bodyPr/>
      <a:lstStyle/>
      <a:p>
        <a:r>
          <a:rPr lang="en-US"/>
          <a:t>Updated this to use case and recommendations</a:t>
        </a:r>
      </a:p>
    </p188:txBody>
  </p188:cm>
  <p188:cm id="{70322DB3-79AC-47EC-A6B5-948BCAA24004}" authorId="{3F4A5DFD-95EB-E458-DC58-6BE203CEC3C0}" created="2023-12-05T19:17:58.120">
    <pc:sldMkLst xmlns:pc="http://schemas.microsoft.com/office/powerpoint/2013/main/command">
      <pc:docMk/>
      <pc:sldMk cId="3750447918" sldId="2145706082"/>
    </pc:sldMkLst>
    <p188:txBody>
      <a:bodyPr/>
      <a:lstStyle/>
      <a:p>
        <a:r>
          <a:rPr lang="en-US"/>
          <a:t>I start here</a:t>
        </a:r>
      </a:p>
    </p188:txBody>
  </p188:cm>
</p188:cmLst>
</file>

<file path=ppt/comments/modernComment_7FE4E064_8F157E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F434C1-2CD5-498A-9EC4-430770CBB9A4}" authorId="{25EEA50B-31A7-2929-C8FC-5A05F4402690}" created="2023-12-03T06:36:59.7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00550559" sldId="2145706084"/>
      <ac:spMk id="2" creationId="{07348083-5A34-E8EF-6121-2CB2A5555CD6}"/>
    </ac:deMkLst>
    <p188:txBody>
      <a:bodyPr/>
      <a:lstStyle/>
      <a:p>
        <a:r>
          <a:rPr lang="en-US"/>
          <a:t>Add descriptions "Not late and predicted late" you can create a simple table using insert table if it's easier to get fonts large enough to read</a:t>
        </a:r>
      </a:p>
    </p188:txBody>
  </p188:cm>
</p188:cmLst>
</file>

<file path=ppt/comments/modernComment_7FE4E065_24E641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8F41B2-F3EE-4819-BAB3-85DF7AFB97B3}" authorId="{25EEA50B-31A7-2929-C8FC-5A05F4402690}" created="2023-12-03T06:32:38.020">
    <pc:sldMkLst xmlns:pc="http://schemas.microsoft.com/office/powerpoint/2013/main/command">
      <pc:docMk/>
      <pc:sldMk cId="619069861" sldId="2145706085"/>
    </pc:sldMkLst>
    <p188:replyLst>
      <p188:reply id="{B829C8D5-3E41-46ED-90C3-4505ED38FF98}" authorId="{25EEA50B-31A7-2929-C8FC-5A05F4402690}" created="2023-12-03T06:45:56.802">
        <p188:txBody>
          <a:bodyPr/>
          <a:lstStyle/>
          <a:p>
            <a:r>
              <a:rPr lang="en-US"/>
              <a:t>Make sure this is correct - postal code encoding can be problematic </a:t>
            </a:r>
          </a:p>
        </p188:txBody>
      </p188:reply>
      <p188:reply id="{6419528B-1809-471A-ABD3-B93F5C9C5F41}" authorId="{25EEA50B-31A7-2929-C8FC-5A05F4402690}" created="2023-12-08T20:04:18.342">
        <p188:txBody>
          <a:bodyPr/>
          <a:lstStyle/>
          <a:p>
            <a:r>
              <a:rPr lang="en-US"/>
              <a:t>Try removing the BI and create dates and see if any of the expected dates (day, month, year) show up as significant</a:t>
            </a:r>
          </a:p>
        </p188:txBody>
      </p188:reply>
      <p188:reply id="{033B0FAB-3671-4A8D-9B18-41FC8E343F18}" authorId="{25EEA50B-31A7-2929-C8FC-5A05F4402690}" created="2023-12-08T20:05:10.713">
        <p188:txBody>
          <a:bodyPr/>
          <a:lstStyle/>
          <a:p>
            <a:r>
              <a:rPr lang="en-US"/>
              <a:t>Also, if you have time it might be good to test a feature that takes the expected date minus the order date and groups it (1 week, 1 month, 1year+, etc.)</a:t>
            </a:r>
          </a:p>
        </p188:txBody>
      </p188:reply>
      <p188:reply id="{B4D42A23-A6DF-4164-AA81-A8F8F5DCA956}" authorId="{25EEA50B-31A7-2929-C8FC-5A05F4402690}" created="2023-12-08T20:16:39.627">
        <p188:txBody>
          <a:bodyPr/>
          <a:lstStyle/>
          <a:p>
            <a:r>
              <a:rPr lang="en-US"/>
              <a:t>Also, since you don't have log odds to show direction of relationship please review this blog: https://towardsdatascience.com/interpretable-machine-learning-with-xgboost-9ec80d148d27
</a:t>
            </a:r>
          </a:p>
        </p188:txBody>
      </p188:reply>
    </p188:replyLst>
    <p188:txBody>
      <a:bodyPr/>
      <a:lstStyle/>
      <a:p>
        <a:r>
          <a:rPr lang="en-US"/>
          <a:t>Work on making this more readable
</a:t>
        </a:r>
      </a:p>
    </p188:txBody>
  </p188:cm>
</p188:cmLst>
</file>

<file path=ppt/comments/modernComment_7FE4E067_AA70A8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12C68F-9FD9-41A3-A04E-52675BD4BF04}" authorId="{25EEA50B-31A7-2929-C8FC-5A05F4402690}" created="2023-12-11T05:53:01.670">
    <pc:sldMkLst xmlns:pc="http://schemas.microsoft.com/office/powerpoint/2013/main/command">
      <pc:docMk/>
      <pc:sldMk cId="2859509786" sldId="2145706087"/>
    </pc:sldMkLst>
    <p188:replyLst>
      <p188:reply id="{60CC6297-078E-4655-90C9-0A134C08DDA7}" authorId="{1AE719E6-A410-FE0B-B0A2-BD270CAC5C6B}" created="2023-12-11T15:17:34.338">
        <p188:txBody>
          <a:bodyPr/>
          <a:lstStyle/>
          <a:p>
            <a:r>
              <a:rPr lang="en-US"/>
              <a:t>Thank you</a:t>
            </a:r>
          </a:p>
        </p188:txBody>
      </p188:reply>
    </p188:replyLst>
    <p188:txBody>
      <a:bodyPr/>
      <a:lstStyle/>
      <a:p>
        <a:r>
          <a:rPr lang="en-US"/>
          <a:t>[@Abdinnour, Sue] I added the original seasonality back in</a:t>
        </a:r>
      </a:p>
    </p188:txBody>
  </p188:cm>
</p188:cmLst>
</file>

<file path=ppt/comments/modernComment_7FE4E06B_473AED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102C85-2E62-4430-8634-920009B2D803}" authorId="{25EEA50B-31A7-2929-C8FC-5A05F4402690}" created="2023-12-10T20:58:44.317">
    <pc:sldMkLst xmlns:pc="http://schemas.microsoft.com/office/powerpoint/2013/main/command">
      <pc:docMk/>
      <pc:sldMk cId="1195044223" sldId="2145706091"/>
    </pc:sldMkLst>
    <p188:replyLst>
      <p188:reply id="{2C6A5CA8-689B-41A3-B3E2-3095E19C1763}" authorId="{25EEA50B-31A7-2929-C8FC-5A05F4402690}" created="2023-12-11T05:51:16.303">
        <p188:txBody>
          <a:bodyPr/>
          <a:lstStyle/>
          <a:p>
            <a:r>
              <a:rPr lang="en-US"/>
              <a:t>Looking a little better- I zoomed in a bit. Still hard to tell who has the most late deliveries</a:t>
            </a:r>
          </a:p>
        </p188:txBody>
      </p188:reply>
    </p188:replyLst>
    <p188:txBody>
      <a:bodyPr/>
      <a:lstStyle/>
      <a:p>
        <a:r>
          <a:rPr lang="en-US"/>
          <a:t>Can you replace this with the map you created that had symbology for late?</a:t>
        </a:r>
      </a:p>
    </p188:txBody>
  </p188:cm>
</p188:cmLst>
</file>

<file path=ppt/comments/modernComment_7FE4E06C_5112D5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8E33E3-8383-4D53-AD4E-5FD648259CC4}" authorId="{25EEA50B-31A7-2929-C8FC-5A05F4402690}" status="resolved" created="2023-11-30T00:54:06.330" complete="100000">
    <pc:sldMkLst xmlns:pc="http://schemas.microsoft.com/office/powerpoint/2013/main/command">
      <pc:docMk/>
      <pc:sldMk cId="1360188829" sldId="2145706092"/>
    </pc:sldMkLst>
    <p188:txBody>
      <a:bodyPr/>
      <a:lstStyle/>
      <a:p>
        <a:r>
          <a:rPr lang="en-US"/>
          <a:t>Create names for these clusters</a:t>
        </a:r>
      </a:p>
    </p188:txBody>
  </p188:cm>
</p188:cmLst>
</file>

<file path=ppt/comments/modernComment_7FE4E06D_DF53E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7D23CA-CEB4-4B94-A9EF-A88DFB856EC6}" authorId="{25EEA50B-31A7-2929-C8FC-5A05F4402690}" created="2023-11-30T00:54:15.670">
    <pc:sldMkLst xmlns:pc="http://schemas.microsoft.com/office/powerpoint/2013/main/command">
      <pc:docMk/>
      <pc:sldMk cId="3746817667" sldId="2145706093"/>
    </pc:sldMkLst>
    <p188:txBody>
      <a:bodyPr/>
      <a:lstStyle/>
      <a:p>
        <a:r>
          <a:rPr lang="en-US"/>
          <a:t>Name these clusters</a:t>
        </a:r>
      </a:p>
    </p188:txBody>
  </p188:cm>
</p188:cmLst>
</file>

<file path=ppt/comments/modernComment_7FE4E06E_33A492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C120BF-8F72-443B-800A-AF33EE7C500B}" authorId="{25EEA50B-31A7-2929-C8FC-5A05F4402690}" created="2023-11-30T00:56:10.849" startDate="2023-12-05T20:21:05.709" dueDate="2023-12-05T20:21:05.709" assignedTo="{25EEA50B-31A7-2929-C8FC-5A05F4402690}" title="@Yeilding, Rosemary CHECK ON THIS WITH CLIENT!!!!">
    <pc:sldMkLst xmlns:pc="http://schemas.microsoft.com/office/powerpoint/2013/main/command">
      <pc:docMk/>
      <pc:sldMk cId="866423353" sldId="2145706094"/>
    </pc:sldMkLst>
    <p188:replyLst>
      <p188:reply id="{90795701-036A-4FB3-81E4-6F2805C82B52}" authorId="{25EEA50B-31A7-2929-C8FC-5A05F4402690}" created="2023-12-05T20:21:05.708">
        <p188:txBody>
          <a:bodyPr/>
          <a:lstStyle/>
          <a:p>
            <a:r>
              <a:rPr lang="en-US"/>
              <a:t>[@Yeilding, Rosemary]  CHECK ON THIS WITH CLIENT!!!!</a:t>
            </a:r>
          </a:p>
        </p188:txBody>
      </p188:reply>
      <p188:reply id="{D5DED1CE-819C-4C82-9819-1296A770BC09}" authorId="{25EEA50B-31A7-2929-C8FC-5A05F4402690}" created="2023-12-08T19:52:23.066">
        <p188:txBody>
          <a:bodyPr/>
          <a:lstStyle/>
          <a:p>
            <a:r>
              <a:rPr lang="en-US"/>
              <a:t>Double check that your model shows plant 4 as LESS likely to be late - they have the lowest percentage</a:t>
            </a:r>
          </a:p>
        </p188:txBody>
      </p188:reply>
    </p188:replyLst>
    <p188:txBody>
      <a:bodyPr/>
      <a:lstStyle/>
      <a:p>
        <a:r>
          <a:rPr lang="en-US"/>
          <a:t>Remove underscore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3-12-05T20:21:05.711" id="{1FFB2081-98C3-4799-82CF-F8647D8B917F}">
              <p228:atrbtn authorId="{25EEA50B-31A7-2929-C8FC-5A05F4402690}"/>
              <p228:anchr>
                <p228:comment id="{90795701-036A-4FB3-81E4-6F2805C82B52}"/>
              </p228:anchr>
              <p228:add/>
            </p228:event>
            <p228:event time="2023-12-05T20:21:05.711" id="{45E84644-2AA3-4D73-9158-4FBF50C654AF}">
              <p228:atrbtn authorId="{25EEA50B-31A7-2929-C8FC-5A05F4402690}"/>
              <p228:anchr>
                <p228:comment id="{90795701-036A-4FB3-81E4-6F2805C82B52}"/>
              </p228:anchr>
              <p228:asgn authorId="{25EEA50B-31A7-2929-C8FC-5A05F4402690}"/>
            </p228:event>
            <p228:event time="2023-12-05T20:21:05.711" id="{D7743B60-82BD-4B36-BB75-CCCA8E0C5CB4}">
              <p228:atrbtn authorId="{25EEA50B-31A7-2929-C8FC-5A05F4402690}"/>
              <p228:anchr>
                <p228:comment id="{90795701-036A-4FB3-81E4-6F2805C82B52}"/>
              </p228:anchr>
              <p228:date stDt="2023-12-05T20:21:05.709" endDt="2023-12-05T20:21:05.709"/>
            </p228:event>
            <p228:event time="2023-12-05T20:21:05.711" id="{05BF6E6A-0297-4E4A-A4E9-17F3F55386BB}">
              <p228:atrbtn authorId="{25EEA50B-31A7-2929-C8FC-5A05F4402690}"/>
              <p228:anchr>
                <p228:comment id="{90795701-036A-4FB3-81E4-6F2805C82B52}"/>
              </p228:anchr>
              <p228:title val="@Yeilding, Rosemary CHECK ON THIS WITH CLIENT!!!!"/>
            </p228:event>
          </p228:history>
        </p228:taskDetails>
      </p:ext>
    </p188:extLst>
  </p188:cm>
</p188:cmLst>
</file>

<file path=ppt/comments/modernComment_7FE4E06F_FDDF03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7305B1-ACCA-486B-AB9C-0B7F6BBE5AA6}" authorId="{25EEA50B-31A7-2929-C8FC-5A05F4402690}" created="2023-12-08T20:18:00.168" startDate="2023-12-08T20:18:22.102" dueDate="2023-12-08T20:18:22.102" assignedTo="{A6876826-121B-3C99-BA66-91E35E34505E}" title="@Ahmad, Imran you have the powerful laptop so I'm tagging you on this">
    <pc:sldMkLst xmlns:pc="http://schemas.microsoft.com/office/powerpoint/2013/main/command">
      <pc:docMk/>
      <pc:sldMk cId="4259251098" sldId="2145706095"/>
    </pc:sldMkLst>
    <p188:replyLst>
      <p188:reply id="{844123D8-4567-4754-812D-F2053479E7FA}" authorId="{25EEA50B-31A7-2929-C8FC-5A05F4402690}" created="2023-12-08T20:18:22.102">
        <p188:txBody>
          <a:bodyPr/>
          <a:lstStyle/>
          <a:p>
            <a:r>
              <a:rPr lang="en-US"/>
              <a:t>[@Ahmad, Imran] you have the powerful laptop so I'm tagging you on this</a:t>
            </a:r>
          </a:p>
        </p188:txBody>
      </p188:reply>
      <p188:reply id="{5A98DFF6-15C9-4384-97CD-4E8EC571C950}" authorId="{25EEA50B-31A7-2929-C8FC-5A05F4402690}" created="2023-12-08T20:32:42.321">
        <p188:txBody>
          <a:bodyPr/>
          <a:lstStyle/>
          <a:p>
            <a:r>
              <a:rPr lang="en-US"/>
              <a:t>Hiding this until it can be verified</a:t>
            </a:r>
          </a:p>
        </p188:txBody>
      </p188:reply>
    </p188:replyLst>
    <p188:txBody>
      <a:bodyPr/>
      <a:lstStyle/>
      <a:p>
        <a:r>
          <a:rPr lang="en-US"/>
          <a:t>Please verify this is correct, use the blog post for how to visualize relationships https://towardsdatascience.com/interpretable-machine-learning-with-xgboost-9ec80d148d27
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3-12-08T20:18:22.102" id="{A8DC0A89-6743-4AE2-B6C9-5B9F85F5333E}">
              <p228:atrbtn authorId="{25EEA50B-31A7-2929-C8FC-5A05F4402690}"/>
              <p228:anchr>
                <p228:comment id="{844123D8-4567-4754-812D-F2053479E7FA}"/>
              </p228:anchr>
              <p228:add/>
            </p228:event>
            <p228:event time="2023-12-08T20:18:22.102" id="{0B1464F2-C5CB-48A6-921E-03E40FDE351A}">
              <p228:atrbtn authorId="{25EEA50B-31A7-2929-C8FC-5A05F4402690}"/>
              <p228:anchr>
                <p228:comment id="{844123D8-4567-4754-812D-F2053479E7FA}"/>
              </p228:anchr>
              <p228:asgn authorId="{A6876826-121B-3C99-BA66-91E35E34505E}"/>
            </p228:event>
            <p228:event time="2023-12-08T20:18:22.102" id="{BF8EC2DA-FCC6-4E64-BF79-EED2530F81E7}">
              <p228:atrbtn authorId="{25EEA50B-31A7-2929-C8FC-5A05F4402690}"/>
              <p228:anchr>
                <p228:comment id="{844123D8-4567-4754-812D-F2053479E7FA}"/>
              </p228:anchr>
              <p228:date stDt="2023-12-08T20:18:22.102" endDt="2023-12-08T20:18:22.102"/>
            </p228:event>
            <p228:event time="2023-12-08T20:18:22.102" id="{43738074-8192-4BB7-99AE-810909E3889C}">
              <p228:atrbtn authorId="{25EEA50B-31A7-2929-C8FC-5A05F4402690}"/>
              <p228:anchr>
                <p228:comment id="{844123D8-4567-4754-812D-F2053479E7FA}"/>
              </p228:anchr>
              <p228:title val="@Ahmad, Imran you have the powerful laptop so I'm tagging you on this"/>
            </p228:event>
          </p228:history>
        </p228:taskDetails>
      </p:ext>
    </p188:extLst>
  </p188:cm>
</p188:cmLst>
</file>

<file path=ppt/comments/modernComment_7FE4E077_64A89F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9C087-4BB7-4EB7-A7EE-247DB3D47BB7}" authorId="{25EEA50B-31A7-2929-C8FC-5A05F4402690}" created="2023-11-30T01:00:29.283">
    <pc:sldMkLst xmlns:pc="http://schemas.microsoft.com/office/powerpoint/2013/main/command">
      <pc:docMk/>
      <pc:sldMk cId="1688772377" sldId="2145706103"/>
    </pc:sldMkLst>
    <p188:txBody>
      <a:bodyPr/>
      <a:lstStyle/>
      <a:p>
        <a:r>
          <a:rPr lang="en-US"/>
          <a:t>What clusters were these vendors in?</a:t>
        </a:r>
      </a:p>
    </p188:txBody>
  </p188:cm>
</p188:cmLst>
</file>

<file path=ppt/comments/modernComment_7FE4E078_C10B0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59AE60-05D0-41C9-A321-FCE13C4EA968}" authorId="{25EEA50B-31A7-2929-C8FC-5A05F4402690}" created="2023-12-08T20:36:20.171">
    <pc:sldMkLst xmlns:pc="http://schemas.microsoft.com/office/powerpoint/2013/main/command">
      <pc:docMk/>
      <pc:sldMk cId="3238724892" sldId="2145706104"/>
    </pc:sldMkLst>
    <p188:txBody>
      <a:bodyPr/>
      <a:lstStyle/>
      <a:p>
        <a:r>
          <a:rPr lang="en-US"/>
          <a:t>Double check which cluster these are in</a:t>
        </a:r>
      </a:p>
    </p188:txBody>
  </p188:cm>
</p188:cmLst>
</file>

<file path=ppt/comments/modernComment_7FE4E081_6096BE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BFE543-92F7-4678-8C04-66A544457AA9}" authorId="{25EEA50B-31A7-2929-C8FC-5A05F4402690}" created="2023-12-01T22:17:34.120">
    <pc:sldMkLst xmlns:pc="http://schemas.microsoft.com/office/powerpoint/2013/main/command">
      <pc:docMk/>
      <pc:sldMk cId="2195225766" sldId="2145706112"/>
    </pc:sldMkLst>
    <p188:replyLst>
      <p188:reply id="{E2031CAE-02F0-4689-A779-F5857F2780AF}" authorId="{25EEA50B-31A7-2929-C8FC-5A05F4402690}" created="2023-12-04T18:58:18.088">
        <p188:txBody>
          <a:bodyPr/>
          <a:lstStyle/>
          <a:p>
            <a:r>
              <a:rPr lang="en-US"/>
              <a:t>Good!</a:t>
            </a:r>
          </a:p>
        </p188:txBody>
      </p188:reply>
    </p188:replyLst>
    <p188:txBody>
      <a:bodyPr/>
      <a:lstStyle/>
      <a:p>
        <a:r>
          <a:rPr lang="en-US"/>
          <a:t>Try a sample report that lists a date, </a:t>
        </a:r>
      </a:p>
    </p188:txBody>
  </p188:cm>
  <p188:cm id="{9A082FAD-B88D-481A-994E-8740C3734958}" authorId="{3F4A5DFD-95EB-E458-DC58-6BE203CEC3C0}" created="2023-12-06T20:22:14.658">
    <pc:sldMkLst xmlns:pc="http://schemas.microsoft.com/office/powerpoint/2013/main/command">
      <pc:docMk/>
      <pc:sldMk cId="1620491899" sldId="2145706113"/>
    </pc:sldMkLst>
    <p188:txBody>
      <a:bodyPr/>
      <a:lstStyle/>
      <a:p>
        <a:r>
          <a:rPr lang="en-US"/>
          <a:t>the info in the sample report are textrons. Info will need to be updated with one of group 2's model predictions</a:t>
        </a:r>
      </a:p>
    </p188:txBody>
  </p188:cm>
</p188:cmLst>
</file>

<file path=ppt/comments/modernComment_7FE4E08B_783A27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9EC5B-D9F1-4140-900C-EE7749151BB6}" authorId="{25EEA50B-31A7-2929-C8FC-5A05F4402690}" created="2023-12-08T19:12:51.904">
    <pc:sldMkLst xmlns:pc="http://schemas.microsoft.com/office/powerpoint/2013/main/command">
      <pc:docMk/>
      <pc:sldMk cId="2017077138" sldId="2145706123"/>
    </pc:sldMkLst>
    <p188:txBody>
      <a:bodyPr/>
      <a:lstStyle/>
      <a:p>
        <a:r>
          <a:rPr lang="en-US"/>
          <a:t>Can you add some fields for alternate supplier?</a:t>
        </a:r>
      </a:p>
    </p188:txBody>
  </p188:cm>
</p188:cmLst>
</file>

<file path=ppt/comments/modernComment_7FE4E08C_6FD9F9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662F60-C142-44D7-ADC0-E0F8E9AB3B87}" authorId="{175193BA-6FF3-2AB3-EC9A-292125CFCD64}" created="2023-12-11T01:51:41.553">
    <pc:sldMkLst xmlns:pc="http://schemas.microsoft.com/office/powerpoint/2013/main/command">
      <pc:docMk/>
      <pc:sldMk cId="1876556242" sldId="2145706124"/>
    </pc:sldMkLst>
    <p188:replyLst>
      <p188:reply id="{11D5324A-2361-4F4B-82B5-79D9054900E1}" authorId="{25EEA50B-31A7-2929-C8FC-5A05F4402690}" created="2023-12-11T05:48:50.415">
        <p188:txBody>
          <a:bodyPr/>
          <a:lstStyle/>
          <a:p>
            <a:r>
              <a:rPr lang="en-US"/>
              <a:t>Much better! I manually updated the labels since the font was too hard to read</a:t>
            </a:r>
          </a:p>
        </p188:txBody>
      </p188:reply>
    </p188:replyLst>
    <p188:txBody>
      <a:bodyPr/>
      <a:lstStyle/>
      <a:p>
        <a:r>
          <a:rPr lang="en-US"/>
          <a:t>Here is monthly average late percentage for all the years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2-11T05:35:18.882" authorId="{25EEA50B-31A7-2929-C8FC-5A05F4402690}"/>
          </p223:rxn>
        </p223:reactions>
      </p:ext>
    </p188:extLst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C1BDD7-7232-4CED-B125-57F59F9EB94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48E249-17B3-4F43-86EF-D347878615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Seasonality</a:t>
          </a:r>
        </a:p>
      </dgm:t>
    </dgm:pt>
    <dgm:pt modelId="{8E375C07-117A-45F2-A713-8B0EB5BFD443}" type="parTrans" cxnId="{43CFE325-8D54-4DC7-AB06-1174D6D173CE}">
      <dgm:prSet/>
      <dgm:spPr/>
      <dgm:t>
        <a:bodyPr/>
        <a:lstStyle/>
        <a:p>
          <a:endParaRPr lang="en-US"/>
        </a:p>
      </dgm:t>
    </dgm:pt>
    <dgm:pt modelId="{0F52138C-C119-4CF7-BBD7-99B51C639337}" type="sibTrans" cxnId="{43CFE325-8D54-4DC7-AB06-1174D6D173CE}">
      <dgm:prSet/>
      <dgm:spPr/>
      <dgm:t>
        <a:bodyPr/>
        <a:lstStyle/>
        <a:p>
          <a:endParaRPr lang="en-US"/>
        </a:p>
      </dgm:t>
    </dgm:pt>
    <dgm:pt modelId="{34CF2F34-8D1C-4685-AB45-8BBBEEE194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Company Code</a:t>
          </a:r>
        </a:p>
      </dgm:t>
    </dgm:pt>
    <dgm:pt modelId="{3DDE8B56-1D27-4E11-84A5-E378F095B554}" type="parTrans" cxnId="{FD1E3358-1213-4F8C-932D-7DD01341FC2E}">
      <dgm:prSet/>
      <dgm:spPr/>
      <dgm:t>
        <a:bodyPr/>
        <a:lstStyle/>
        <a:p>
          <a:endParaRPr lang="en-US"/>
        </a:p>
      </dgm:t>
    </dgm:pt>
    <dgm:pt modelId="{77ABE564-74A7-4EBA-A3DC-499000BC1252}" type="sibTrans" cxnId="{FD1E3358-1213-4F8C-932D-7DD01341FC2E}">
      <dgm:prSet/>
      <dgm:spPr/>
      <dgm:t>
        <a:bodyPr/>
        <a:lstStyle/>
        <a:p>
          <a:endParaRPr lang="en-US"/>
        </a:p>
      </dgm:t>
    </dgm:pt>
    <dgm:pt modelId="{6D4A2163-79EA-47C8-93F8-971EF8FA30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Sub Commodity</a:t>
          </a:r>
        </a:p>
      </dgm:t>
    </dgm:pt>
    <dgm:pt modelId="{6822BC49-6619-42B4-BA63-B08168991456}" type="parTrans" cxnId="{800C7C6B-85C6-4A23-9718-2072C680ED7E}">
      <dgm:prSet/>
      <dgm:spPr/>
      <dgm:t>
        <a:bodyPr/>
        <a:lstStyle/>
        <a:p>
          <a:endParaRPr lang="en-US"/>
        </a:p>
      </dgm:t>
    </dgm:pt>
    <dgm:pt modelId="{B0FBE3BB-0037-4119-A9AA-F7534E186217}" type="sibTrans" cxnId="{800C7C6B-85C6-4A23-9718-2072C680ED7E}">
      <dgm:prSet/>
      <dgm:spPr/>
      <dgm:t>
        <a:bodyPr/>
        <a:lstStyle/>
        <a:p>
          <a:endParaRPr lang="en-US"/>
        </a:p>
      </dgm:t>
    </dgm:pt>
    <dgm:pt modelId="{7BE23D3D-96F8-4A09-9950-3376473A86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" panose="020F0502020204030204"/>
            </a:rPr>
            <a:t>Plant</a:t>
          </a:r>
          <a:endParaRPr lang="en-US" sz="2000"/>
        </a:p>
      </dgm:t>
    </dgm:pt>
    <dgm:pt modelId="{BE9D257D-DCE9-413D-A0ED-D7D43F8F0445}" type="parTrans" cxnId="{38CCC7E4-81B7-41B1-9EF0-B5D1B31FE684}">
      <dgm:prSet/>
      <dgm:spPr/>
      <dgm:t>
        <a:bodyPr/>
        <a:lstStyle/>
        <a:p>
          <a:endParaRPr lang="en-US"/>
        </a:p>
      </dgm:t>
    </dgm:pt>
    <dgm:pt modelId="{6F9976CC-8FFF-4F13-AF90-DD93B33E5D18}" type="sibTrans" cxnId="{38CCC7E4-81B7-41B1-9EF0-B5D1B31FE684}">
      <dgm:prSet/>
      <dgm:spPr/>
      <dgm:t>
        <a:bodyPr/>
        <a:lstStyle/>
        <a:p>
          <a:endParaRPr lang="en-US"/>
        </a:p>
      </dgm:t>
    </dgm:pt>
    <dgm:pt modelId="{62C69250-3BF3-4CCF-82BF-B10BA0FA8B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Postal Code</a:t>
          </a:r>
        </a:p>
        <a:p>
          <a:endParaRPr lang="en-US" sz="2000"/>
        </a:p>
      </dgm:t>
    </dgm:pt>
    <dgm:pt modelId="{8C591518-D887-4D87-8F30-4EDD2E0CE0FA}" type="parTrans" cxnId="{2753C865-0E8D-438C-90C8-162163F54AAC}">
      <dgm:prSet/>
      <dgm:spPr/>
      <dgm:t>
        <a:bodyPr/>
        <a:lstStyle/>
        <a:p>
          <a:endParaRPr lang="en-US"/>
        </a:p>
      </dgm:t>
    </dgm:pt>
    <dgm:pt modelId="{3DE3569C-397E-4279-988F-C2BBA32494D4}" type="sibTrans" cxnId="{2753C865-0E8D-438C-90C8-162163F54AAC}">
      <dgm:prSet/>
      <dgm:spPr/>
      <dgm:t>
        <a:bodyPr/>
        <a:lstStyle/>
        <a:p>
          <a:endParaRPr lang="en-US"/>
        </a:p>
      </dgm:t>
    </dgm:pt>
    <dgm:pt modelId="{BA9EBAEB-607F-421F-9E9C-46A2AE6E11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Vendor</a:t>
          </a:r>
        </a:p>
        <a:p>
          <a:endParaRPr lang="en-US" sz="2000"/>
        </a:p>
      </dgm:t>
    </dgm:pt>
    <dgm:pt modelId="{9048CC65-3856-472C-A784-6FA5B792E160}" type="parTrans" cxnId="{C5DF7C7B-FD9B-492C-B4E2-EC6FAB46336C}">
      <dgm:prSet/>
      <dgm:spPr/>
      <dgm:t>
        <a:bodyPr/>
        <a:lstStyle/>
        <a:p>
          <a:endParaRPr lang="en-US"/>
        </a:p>
      </dgm:t>
    </dgm:pt>
    <dgm:pt modelId="{9D09CA3C-F80D-4D89-9C80-61DEFF27E3EE}" type="sibTrans" cxnId="{C5DF7C7B-FD9B-492C-B4E2-EC6FAB46336C}">
      <dgm:prSet/>
      <dgm:spPr/>
      <dgm:t>
        <a:bodyPr/>
        <a:lstStyle/>
        <a:p>
          <a:endParaRPr lang="en-US"/>
        </a:p>
      </dgm:t>
    </dgm:pt>
    <dgm:pt modelId="{B0A492D5-BC48-4B3F-8D73-3652A4C2EB39}" type="pres">
      <dgm:prSet presAssocID="{52C1BDD7-7232-4CED-B125-57F59F9EB942}" presName="root" presStyleCnt="0">
        <dgm:presLayoutVars>
          <dgm:dir/>
          <dgm:resizeHandles val="exact"/>
        </dgm:presLayoutVars>
      </dgm:prSet>
      <dgm:spPr/>
    </dgm:pt>
    <dgm:pt modelId="{3E40F071-6BBE-413E-B2A1-6087B1C88BC7}" type="pres">
      <dgm:prSet presAssocID="{4448E249-17B3-4F43-86EF-D347878615EA}" presName="compNode" presStyleCnt="0"/>
      <dgm:spPr/>
    </dgm:pt>
    <dgm:pt modelId="{871E7DD6-47BF-4D89-8027-89182DB24EEE}" type="pres">
      <dgm:prSet presAssocID="{4448E249-17B3-4F43-86EF-D347878615EA}" presName="iconRect" presStyleLbl="node1" presStyleIdx="0" presStyleCnt="6" custScaleX="131511" custScaleY="1315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15E8DF10-A70A-4692-BBCD-9A8ACC3BEB98}" type="pres">
      <dgm:prSet presAssocID="{4448E249-17B3-4F43-86EF-D347878615EA}" presName="spaceRect" presStyleCnt="0"/>
      <dgm:spPr/>
    </dgm:pt>
    <dgm:pt modelId="{2F1E49C5-6F26-45F9-A697-C4F26DF1BEAB}" type="pres">
      <dgm:prSet presAssocID="{4448E249-17B3-4F43-86EF-D347878615EA}" presName="textRect" presStyleLbl="revTx" presStyleIdx="0" presStyleCnt="6">
        <dgm:presLayoutVars>
          <dgm:chMax val="1"/>
          <dgm:chPref val="1"/>
        </dgm:presLayoutVars>
      </dgm:prSet>
      <dgm:spPr/>
    </dgm:pt>
    <dgm:pt modelId="{5152A6F5-5CD1-4B78-98BA-08D6514785C6}" type="pres">
      <dgm:prSet presAssocID="{0F52138C-C119-4CF7-BBD7-99B51C639337}" presName="sibTrans" presStyleCnt="0"/>
      <dgm:spPr/>
    </dgm:pt>
    <dgm:pt modelId="{B79CB64F-C74D-49FC-A251-E5A271373E47}" type="pres">
      <dgm:prSet presAssocID="{34CF2F34-8D1C-4685-AB45-8BBBEEE19436}" presName="compNode" presStyleCnt="0"/>
      <dgm:spPr/>
    </dgm:pt>
    <dgm:pt modelId="{B1016940-9330-42A6-9F58-F82EB7D66342}" type="pres">
      <dgm:prSet presAssocID="{34CF2F34-8D1C-4685-AB45-8BBBEEE19436}" presName="iconRect" presStyleLbl="node1" presStyleIdx="1" presStyleCnt="6" custScaleX="131511" custScaleY="131511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523F6F8-4EF6-4955-91E1-FBB7211746DF}" type="pres">
      <dgm:prSet presAssocID="{34CF2F34-8D1C-4685-AB45-8BBBEEE19436}" presName="spaceRect" presStyleCnt="0"/>
      <dgm:spPr/>
    </dgm:pt>
    <dgm:pt modelId="{6EECE08C-2B63-41EB-B924-16F97E329A06}" type="pres">
      <dgm:prSet presAssocID="{34CF2F34-8D1C-4685-AB45-8BBBEEE19436}" presName="textRect" presStyleLbl="revTx" presStyleIdx="1" presStyleCnt="6">
        <dgm:presLayoutVars>
          <dgm:chMax val="1"/>
          <dgm:chPref val="1"/>
        </dgm:presLayoutVars>
      </dgm:prSet>
      <dgm:spPr/>
    </dgm:pt>
    <dgm:pt modelId="{036E6DC4-14EA-4B3C-854C-5ED4B3D543A3}" type="pres">
      <dgm:prSet presAssocID="{77ABE564-74A7-4EBA-A3DC-499000BC1252}" presName="sibTrans" presStyleCnt="0"/>
      <dgm:spPr/>
    </dgm:pt>
    <dgm:pt modelId="{913C3BFE-29EE-4ACD-B5DA-0ED0103A5653}" type="pres">
      <dgm:prSet presAssocID="{62C69250-3BF3-4CCF-82BF-B10BA0FA8B0A}" presName="compNode" presStyleCnt="0"/>
      <dgm:spPr/>
    </dgm:pt>
    <dgm:pt modelId="{13DFDEF1-3448-46C8-97BC-00B850B74294}" type="pres">
      <dgm:prSet presAssocID="{62C69250-3BF3-4CCF-82BF-B10BA0FA8B0A}" presName="iconRect" presStyleLbl="node1" presStyleIdx="2" presStyleCnt="6" custScaleX="131511" custScaleY="13151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AD4FF48E-4AC6-4BC9-B783-101F18976C06}" type="pres">
      <dgm:prSet presAssocID="{62C69250-3BF3-4CCF-82BF-B10BA0FA8B0A}" presName="spaceRect" presStyleCnt="0"/>
      <dgm:spPr/>
    </dgm:pt>
    <dgm:pt modelId="{43BFB2E4-282D-4633-841A-BC70CC845F63}" type="pres">
      <dgm:prSet presAssocID="{62C69250-3BF3-4CCF-82BF-B10BA0FA8B0A}" presName="textRect" presStyleLbl="revTx" presStyleIdx="2" presStyleCnt="6">
        <dgm:presLayoutVars>
          <dgm:chMax val="1"/>
          <dgm:chPref val="1"/>
        </dgm:presLayoutVars>
      </dgm:prSet>
      <dgm:spPr/>
    </dgm:pt>
    <dgm:pt modelId="{B8B4A03F-2747-4CD0-BE37-FC82784D5C46}" type="pres">
      <dgm:prSet presAssocID="{3DE3569C-397E-4279-988F-C2BBA32494D4}" presName="sibTrans" presStyleCnt="0"/>
      <dgm:spPr/>
    </dgm:pt>
    <dgm:pt modelId="{A8F44FBC-4B04-404C-9435-18BFB57C7A02}" type="pres">
      <dgm:prSet presAssocID="{BA9EBAEB-607F-421F-9E9C-46A2AE6E111F}" presName="compNode" presStyleCnt="0"/>
      <dgm:spPr/>
    </dgm:pt>
    <dgm:pt modelId="{5F2EFCE3-4744-4B66-8AB6-49F9084ACFA1}" type="pres">
      <dgm:prSet presAssocID="{BA9EBAEB-607F-421F-9E9C-46A2AE6E111F}" presName="iconRect" presStyleLbl="node1" presStyleIdx="3" presStyleCnt="6" custScaleX="131511" custScaleY="131511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AAAC437-F302-4922-81BE-CBE4519A1F74}" type="pres">
      <dgm:prSet presAssocID="{BA9EBAEB-607F-421F-9E9C-46A2AE6E111F}" presName="spaceRect" presStyleCnt="0"/>
      <dgm:spPr/>
    </dgm:pt>
    <dgm:pt modelId="{91483EA0-FCFA-4399-820D-C855D9BF76E9}" type="pres">
      <dgm:prSet presAssocID="{BA9EBAEB-607F-421F-9E9C-46A2AE6E111F}" presName="textRect" presStyleLbl="revTx" presStyleIdx="3" presStyleCnt="6">
        <dgm:presLayoutVars>
          <dgm:chMax val="1"/>
          <dgm:chPref val="1"/>
        </dgm:presLayoutVars>
      </dgm:prSet>
      <dgm:spPr/>
    </dgm:pt>
    <dgm:pt modelId="{90D43B87-D958-499E-BEC3-3A9C54CB3444}" type="pres">
      <dgm:prSet presAssocID="{9D09CA3C-F80D-4D89-9C80-61DEFF27E3EE}" presName="sibTrans" presStyleCnt="0"/>
      <dgm:spPr/>
    </dgm:pt>
    <dgm:pt modelId="{B0AEE640-1435-48A5-B4AF-8BE5DBDD602A}" type="pres">
      <dgm:prSet presAssocID="{6D4A2163-79EA-47C8-93F8-971EF8FA304E}" presName="compNode" presStyleCnt="0"/>
      <dgm:spPr/>
    </dgm:pt>
    <dgm:pt modelId="{CBE5E107-F9C1-45E2-A9FE-49D564BC6368}" type="pres">
      <dgm:prSet presAssocID="{6D4A2163-79EA-47C8-93F8-971EF8FA304E}" presName="iconRect" presStyleLbl="node1" presStyleIdx="4" presStyleCnt="6" custScaleX="131511" custScaleY="1315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D766F43-815E-488E-A2A5-B768364CB097}" type="pres">
      <dgm:prSet presAssocID="{6D4A2163-79EA-47C8-93F8-971EF8FA304E}" presName="spaceRect" presStyleCnt="0"/>
      <dgm:spPr/>
    </dgm:pt>
    <dgm:pt modelId="{7F4F22EF-0F1E-48BD-BAFD-D53D13EC410C}" type="pres">
      <dgm:prSet presAssocID="{6D4A2163-79EA-47C8-93F8-971EF8FA304E}" presName="textRect" presStyleLbl="revTx" presStyleIdx="4" presStyleCnt="6">
        <dgm:presLayoutVars>
          <dgm:chMax val="1"/>
          <dgm:chPref val="1"/>
        </dgm:presLayoutVars>
      </dgm:prSet>
      <dgm:spPr/>
    </dgm:pt>
    <dgm:pt modelId="{134AA39D-16F1-45F4-B27C-830E2E9C7B25}" type="pres">
      <dgm:prSet presAssocID="{B0FBE3BB-0037-4119-A9AA-F7534E186217}" presName="sibTrans" presStyleCnt="0"/>
      <dgm:spPr/>
    </dgm:pt>
    <dgm:pt modelId="{7013C255-4666-45A6-B2CB-D1941F5620BF}" type="pres">
      <dgm:prSet presAssocID="{7BE23D3D-96F8-4A09-9950-3376473A86EF}" presName="compNode" presStyleCnt="0"/>
      <dgm:spPr/>
    </dgm:pt>
    <dgm:pt modelId="{579C99BC-1B5C-4F27-8B94-E46245C39D86}" type="pres">
      <dgm:prSet presAssocID="{7BE23D3D-96F8-4A09-9950-3376473A86EF}" presName="iconRect" presStyleLbl="node1" presStyleIdx="5" presStyleCnt="6" custScaleX="131511" custScaleY="13151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2EDCE2-50BA-493A-8E81-9E777D74F64A}" type="pres">
      <dgm:prSet presAssocID="{7BE23D3D-96F8-4A09-9950-3376473A86EF}" presName="spaceRect" presStyleCnt="0"/>
      <dgm:spPr/>
    </dgm:pt>
    <dgm:pt modelId="{E4048648-DD1B-48EB-9CC9-7EC045E10D69}" type="pres">
      <dgm:prSet presAssocID="{7BE23D3D-96F8-4A09-9950-3376473A86E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8E89F08-4442-42FE-B83C-B10863C73D90}" type="presOf" srcId="{7BE23D3D-96F8-4A09-9950-3376473A86EF}" destId="{E4048648-DD1B-48EB-9CC9-7EC045E10D69}" srcOrd="0" destOrd="0" presId="urn:microsoft.com/office/officeart/2018/2/layout/IconLabelList"/>
    <dgm:cxn modelId="{43CFE325-8D54-4DC7-AB06-1174D6D173CE}" srcId="{52C1BDD7-7232-4CED-B125-57F59F9EB942}" destId="{4448E249-17B3-4F43-86EF-D347878615EA}" srcOrd="0" destOrd="0" parTransId="{8E375C07-117A-45F2-A713-8B0EB5BFD443}" sibTransId="{0F52138C-C119-4CF7-BBD7-99B51C639337}"/>
    <dgm:cxn modelId="{F4E9DE28-1CFC-48F0-B215-74D79FE9573A}" type="presOf" srcId="{BA9EBAEB-607F-421F-9E9C-46A2AE6E111F}" destId="{91483EA0-FCFA-4399-820D-C855D9BF76E9}" srcOrd="0" destOrd="0" presId="urn:microsoft.com/office/officeart/2018/2/layout/IconLabelList"/>
    <dgm:cxn modelId="{2753C865-0E8D-438C-90C8-162163F54AAC}" srcId="{52C1BDD7-7232-4CED-B125-57F59F9EB942}" destId="{62C69250-3BF3-4CCF-82BF-B10BA0FA8B0A}" srcOrd="2" destOrd="0" parTransId="{8C591518-D887-4D87-8F30-4EDD2E0CE0FA}" sibTransId="{3DE3569C-397E-4279-988F-C2BBA32494D4}"/>
    <dgm:cxn modelId="{5E529948-CD71-45E8-82CB-B9A01D1CC51B}" type="presOf" srcId="{34CF2F34-8D1C-4685-AB45-8BBBEEE19436}" destId="{6EECE08C-2B63-41EB-B924-16F97E329A06}" srcOrd="0" destOrd="0" presId="urn:microsoft.com/office/officeart/2018/2/layout/IconLabelList"/>
    <dgm:cxn modelId="{7BDC536B-28F3-417F-97CD-78AB975D747D}" type="presOf" srcId="{4448E249-17B3-4F43-86EF-D347878615EA}" destId="{2F1E49C5-6F26-45F9-A697-C4F26DF1BEAB}" srcOrd="0" destOrd="0" presId="urn:microsoft.com/office/officeart/2018/2/layout/IconLabelList"/>
    <dgm:cxn modelId="{800C7C6B-85C6-4A23-9718-2072C680ED7E}" srcId="{52C1BDD7-7232-4CED-B125-57F59F9EB942}" destId="{6D4A2163-79EA-47C8-93F8-971EF8FA304E}" srcOrd="4" destOrd="0" parTransId="{6822BC49-6619-42B4-BA63-B08168991456}" sibTransId="{B0FBE3BB-0037-4119-A9AA-F7534E186217}"/>
    <dgm:cxn modelId="{FD1E3358-1213-4F8C-932D-7DD01341FC2E}" srcId="{52C1BDD7-7232-4CED-B125-57F59F9EB942}" destId="{34CF2F34-8D1C-4685-AB45-8BBBEEE19436}" srcOrd="1" destOrd="0" parTransId="{3DDE8B56-1D27-4E11-84A5-E378F095B554}" sibTransId="{77ABE564-74A7-4EBA-A3DC-499000BC1252}"/>
    <dgm:cxn modelId="{C5DF7C7B-FD9B-492C-B4E2-EC6FAB46336C}" srcId="{52C1BDD7-7232-4CED-B125-57F59F9EB942}" destId="{BA9EBAEB-607F-421F-9E9C-46A2AE6E111F}" srcOrd="3" destOrd="0" parTransId="{9048CC65-3856-472C-A784-6FA5B792E160}" sibTransId="{9D09CA3C-F80D-4D89-9C80-61DEFF27E3EE}"/>
    <dgm:cxn modelId="{D442F57C-56E6-4434-AF85-479A40B5302F}" type="presOf" srcId="{62C69250-3BF3-4CCF-82BF-B10BA0FA8B0A}" destId="{43BFB2E4-282D-4633-841A-BC70CC845F63}" srcOrd="0" destOrd="0" presId="urn:microsoft.com/office/officeart/2018/2/layout/IconLabelList"/>
    <dgm:cxn modelId="{74BA4C8A-6025-4D79-87B9-2ACC52E51406}" type="presOf" srcId="{52C1BDD7-7232-4CED-B125-57F59F9EB942}" destId="{B0A492D5-BC48-4B3F-8D73-3652A4C2EB39}" srcOrd="0" destOrd="0" presId="urn:microsoft.com/office/officeart/2018/2/layout/IconLabelList"/>
    <dgm:cxn modelId="{DC22D9AC-C817-4670-97A8-935E7D86F3D0}" type="presOf" srcId="{6D4A2163-79EA-47C8-93F8-971EF8FA304E}" destId="{7F4F22EF-0F1E-48BD-BAFD-D53D13EC410C}" srcOrd="0" destOrd="0" presId="urn:microsoft.com/office/officeart/2018/2/layout/IconLabelList"/>
    <dgm:cxn modelId="{38CCC7E4-81B7-41B1-9EF0-B5D1B31FE684}" srcId="{52C1BDD7-7232-4CED-B125-57F59F9EB942}" destId="{7BE23D3D-96F8-4A09-9950-3376473A86EF}" srcOrd="5" destOrd="0" parTransId="{BE9D257D-DCE9-413D-A0ED-D7D43F8F0445}" sibTransId="{6F9976CC-8FFF-4F13-AF90-DD93B33E5D18}"/>
    <dgm:cxn modelId="{98DA8105-02DB-4445-AC7C-578B26F50879}" type="presParOf" srcId="{B0A492D5-BC48-4B3F-8D73-3652A4C2EB39}" destId="{3E40F071-6BBE-413E-B2A1-6087B1C88BC7}" srcOrd="0" destOrd="0" presId="urn:microsoft.com/office/officeart/2018/2/layout/IconLabelList"/>
    <dgm:cxn modelId="{B7F786C6-7A0A-4411-96A4-61EBC3FFC139}" type="presParOf" srcId="{3E40F071-6BBE-413E-B2A1-6087B1C88BC7}" destId="{871E7DD6-47BF-4D89-8027-89182DB24EEE}" srcOrd="0" destOrd="0" presId="urn:microsoft.com/office/officeart/2018/2/layout/IconLabelList"/>
    <dgm:cxn modelId="{8ED739D5-F902-4C5A-A40C-9E865BC9F8D4}" type="presParOf" srcId="{3E40F071-6BBE-413E-B2A1-6087B1C88BC7}" destId="{15E8DF10-A70A-4692-BBCD-9A8ACC3BEB98}" srcOrd="1" destOrd="0" presId="urn:microsoft.com/office/officeart/2018/2/layout/IconLabelList"/>
    <dgm:cxn modelId="{4EF9A23F-3C85-464C-9E45-1FB2D23F0307}" type="presParOf" srcId="{3E40F071-6BBE-413E-B2A1-6087B1C88BC7}" destId="{2F1E49C5-6F26-45F9-A697-C4F26DF1BEAB}" srcOrd="2" destOrd="0" presId="urn:microsoft.com/office/officeart/2018/2/layout/IconLabelList"/>
    <dgm:cxn modelId="{A39811DD-566D-4694-BEE0-F9867EE0F191}" type="presParOf" srcId="{B0A492D5-BC48-4B3F-8D73-3652A4C2EB39}" destId="{5152A6F5-5CD1-4B78-98BA-08D6514785C6}" srcOrd="1" destOrd="0" presId="urn:microsoft.com/office/officeart/2018/2/layout/IconLabelList"/>
    <dgm:cxn modelId="{C55DD449-B080-42ED-BE0E-6949EC9A7743}" type="presParOf" srcId="{B0A492D5-BC48-4B3F-8D73-3652A4C2EB39}" destId="{B79CB64F-C74D-49FC-A251-E5A271373E47}" srcOrd="2" destOrd="0" presId="urn:microsoft.com/office/officeart/2018/2/layout/IconLabelList"/>
    <dgm:cxn modelId="{EDFF8681-D61A-41E1-803B-536363151F18}" type="presParOf" srcId="{B79CB64F-C74D-49FC-A251-E5A271373E47}" destId="{B1016940-9330-42A6-9F58-F82EB7D66342}" srcOrd="0" destOrd="0" presId="urn:microsoft.com/office/officeart/2018/2/layout/IconLabelList"/>
    <dgm:cxn modelId="{9E042F29-3C44-43BB-B44C-C3A9A3F7EABA}" type="presParOf" srcId="{B79CB64F-C74D-49FC-A251-E5A271373E47}" destId="{9523F6F8-4EF6-4955-91E1-FBB7211746DF}" srcOrd="1" destOrd="0" presId="urn:microsoft.com/office/officeart/2018/2/layout/IconLabelList"/>
    <dgm:cxn modelId="{E8F5A294-A6A4-453A-8685-6BB4C6235D39}" type="presParOf" srcId="{B79CB64F-C74D-49FC-A251-E5A271373E47}" destId="{6EECE08C-2B63-41EB-B924-16F97E329A06}" srcOrd="2" destOrd="0" presId="urn:microsoft.com/office/officeart/2018/2/layout/IconLabelList"/>
    <dgm:cxn modelId="{B17C2605-D0AE-49C2-A20A-5B32302356EB}" type="presParOf" srcId="{B0A492D5-BC48-4B3F-8D73-3652A4C2EB39}" destId="{036E6DC4-14EA-4B3C-854C-5ED4B3D543A3}" srcOrd="3" destOrd="0" presId="urn:microsoft.com/office/officeart/2018/2/layout/IconLabelList"/>
    <dgm:cxn modelId="{CFBAC77D-2D23-41A1-92BF-981A07A7374E}" type="presParOf" srcId="{B0A492D5-BC48-4B3F-8D73-3652A4C2EB39}" destId="{913C3BFE-29EE-4ACD-B5DA-0ED0103A5653}" srcOrd="4" destOrd="0" presId="urn:microsoft.com/office/officeart/2018/2/layout/IconLabelList"/>
    <dgm:cxn modelId="{BDA0BC7B-BABA-4CBB-A670-F0B0120D368A}" type="presParOf" srcId="{913C3BFE-29EE-4ACD-B5DA-0ED0103A5653}" destId="{13DFDEF1-3448-46C8-97BC-00B850B74294}" srcOrd="0" destOrd="0" presId="urn:microsoft.com/office/officeart/2018/2/layout/IconLabelList"/>
    <dgm:cxn modelId="{3A56F0C1-2902-47C7-9A38-27F2E2CB8C33}" type="presParOf" srcId="{913C3BFE-29EE-4ACD-B5DA-0ED0103A5653}" destId="{AD4FF48E-4AC6-4BC9-B783-101F18976C06}" srcOrd="1" destOrd="0" presId="urn:microsoft.com/office/officeart/2018/2/layout/IconLabelList"/>
    <dgm:cxn modelId="{A6416394-CD3C-4D4C-8BA1-8F5908BCFB5D}" type="presParOf" srcId="{913C3BFE-29EE-4ACD-B5DA-0ED0103A5653}" destId="{43BFB2E4-282D-4633-841A-BC70CC845F63}" srcOrd="2" destOrd="0" presId="urn:microsoft.com/office/officeart/2018/2/layout/IconLabelList"/>
    <dgm:cxn modelId="{3B742DA8-D664-49F8-B32A-F78EEBFA1EBF}" type="presParOf" srcId="{B0A492D5-BC48-4B3F-8D73-3652A4C2EB39}" destId="{B8B4A03F-2747-4CD0-BE37-FC82784D5C46}" srcOrd="5" destOrd="0" presId="urn:microsoft.com/office/officeart/2018/2/layout/IconLabelList"/>
    <dgm:cxn modelId="{4DFFBD0D-DD96-440F-8B4D-410CDAD63862}" type="presParOf" srcId="{B0A492D5-BC48-4B3F-8D73-3652A4C2EB39}" destId="{A8F44FBC-4B04-404C-9435-18BFB57C7A02}" srcOrd="6" destOrd="0" presId="urn:microsoft.com/office/officeart/2018/2/layout/IconLabelList"/>
    <dgm:cxn modelId="{E08701E9-EB44-40E0-8C10-8E8698A9FA8B}" type="presParOf" srcId="{A8F44FBC-4B04-404C-9435-18BFB57C7A02}" destId="{5F2EFCE3-4744-4B66-8AB6-49F9084ACFA1}" srcOrd="0" destOrd="0" presId="urn:microsoft.com/office/officeart/2018/2/layout/IconLabelList"/>
    <dgm:cxn modelId="{9A276443-E93D-4AA1-B0FF-73CD205C76E7}" type="presParOf" srcId="{A8F44FBC-4B04-404C-9435-18BFB57C7A02}" destId="{7AAAC437-F302-4922-81BE-CBE4519A1F74}" srcOrd="1" destOrd="0" presId="urn:microsoft.com/office/officeart/2018/2/layout/IconLabelList"/>
    <dgm:cxn modelId="{F6A5EB85-B518-41A8-9DFC-0BE3A6BB62CE}" type="presParOf" srcId="{A8F44FBC-4B04-404C-9435-18BFB57C7A02}" destId="{91483EA0-FCFA-4399-820D-C855D9BF76E9}" srcOrd="2" destOrd="0" presId="urn:microsoft.com/office/officeart/2018/2/layout/IconLabelList"/>
    <dgm:cxn modelId="{D574999C-CF71-4016-985B-CA919089B9B4}" type="presParOf" srcId="{B0A492D5-BC48-4B3F-8D73-3652A4C2EB39}" destId="{90D43B87-D958-499E-BEC3-3A9C54CB3444}" srcOrd="7" destOrd="0" presId="urn:microsoft.com/office/officeart/2018/2/layout/IconLabelList"/>
    <dgm:cxn modelId="{8603E008-90CC-4712-A4AB-26BE750BD8BD}" type="presParOf" srcId="{B0A492D5-BC48-4B3F-8D73-3652A4C2EB39}" destId="{B0AEE640-1435-48A5-B4AF-8BE5DBDD602A}" srcOrd="8" destOrd="0" presId="urn:microsoft.com/office/officeart/2018/2/layout/IconLabelList"/>
    <dgm:cxn modelId="{80727010-0606-4E11-AF04-FCC355E9C445}" type="presParOf" srcId="{B0AEE640-1435-48A5-B4AF-8BE5DBDD602A}" destId="{CBE5E107-F9C1-45E2-A9FE-49D564BC6368}" srcOrd="0" destOrd="0" presId="urn:microsoft.com/office/officeart/2018/2/layout/IconLabelList"/>
    <dgm:cxn modelId="{6F661647-9F19-469D-AB71-F8886363B31E}" type="presParOf" srcId="{B0AEE640-1435-48A5-B4AF-8BE5DBDD602A}" destId="{2D766F43-815E-488E-A2A5-B768364CB097}" srcOrd="1" destOrd="0" presId="urn:microsoft.com/office/officeart/2018/2/layout/IconLabelList"/>
    <dgm:cxn modelId="{3877555A-827C-4A98-B213-093C5D712486}" type="presParOf" srcId="{B0AEE640-1435-48A5-B4AF-8BE5DBDD602A}" destId="{7F4F22EF-0F1E-48BD-BAFD-D53D13EC410C}" srcOrd="2" destOrd="0" presId="urn:microsoft.com/office/officeart/2018/2/layout/IconLabelList"/>
    <dgm:cxn modelId="{E4083F6C-E6FD-4E1F-A9F2-E94AE3C580F3}" type="presParOf" srcId="{B0A492D5-BC48-4B3F-8D73-3652A4C2EB39}" destId="{134AA39D-16F1-45F4-B27C-830E2E9C7B25}" srcOrd="9" destOrd="0" presId="urn:microsoft.com/office/officeart/2018/2/layout/IconLabelList"/>
    <dgm:cxn modelId="{6D7A283B-5026-42D3-AB6B-5FBD54CAD625}" type="presParOf" srcId="{B0A492D5-BC48-4B3F-8D73-3652A4C2EB39}" destId="{7013C255-4666-45A6-B2CB-D1941F5620BF}" srcOrd="10" destOrd="0" presId="urn:microsoft.com/office/officeart/2018/2/layout/IconLabelList"/>
    <dgm:cxn modelId="{419579F4-A2CD-42A9-83E0-FAA46E69EA55}" type="presParOf" srcId="{7013C255-4666-45A6-B2CB-D1941F5620BF}" destId="{579C99BC-1B5C-4F27-8B94-E46245C39D86}" srcOrd="0" destOrd="0" presId="urn:microsoft.com/office/officeart/2018/2/layout/IconLabelList"/>
    <dgm:cxn modelId="{95E4BAA0-B2BE-4B8D-9F2B-37EC75A292DD}" type="presParOf" srcId="{7013C255-4666-45A6-B2CB-D1941F5620BF}" destId="{D92EDCE2-50BA-493A-8E81-9E777D74F64A}" srcOrd="1" destOrd="0" presId="urn:microsoft.com/office/officeart/2018/2/layout/IconLabelList"/>
    <dgm:cxn modelId="{5960F090-C78B-47BA-9A00-AE74BA674BCA}" type="presParOf" srcId="{7013C255-4666-45A6-B2CB-D1941F5620BF}" destId="{E4048648-DD1B-48EB-9CC9-7EC045E10D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FBEBB-8F0D-4245-ABF4-868078E39F5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694E9AE-15B0-4FF0-A0FF-B2BAD36C39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Logistic Regression</a:t>
          </a:r>
          <a:endParaRPr lang="en-US"/>
        </a:p>
      </dgm:t>
    </dgm:pt>
    <dgm:pt modelId="{2BD7D3FF-1E61-4532-8F40-AC8A2F16A140}" type="parTrans" cxnId="{7D4489D3-8DA2-453B-96E7-7DD2F11DFB4E}">
      <dgm:prSet/>
      <dgm:spPr/>
      <dgm:t>
        <a:bodyPr/>
        <a:lstStyle/>
        <a:p>
          <a:endParaRPr lang="en-US"/>
        </a:p>
      </dgm:t>
    </dgm:pt>
    <dgm:pt modelId="{3B40A207-514C-4191-9B2F-FCF2C36DC529}" type="sibTrans" cxnId="{7D4489D3-8DA2-453B-96E7-7DD2F11DFB4E}">
      <dgm:prSet/>
      <dgm:spPr/>
      <dgm:t>
        <a:bodyPr/>
        <a:lstStyle/>
        <a:p>
          <a:endParaRPr lang="en-US"/>
        </a:p>
      </dgm:t>
    </dgm:pt>
    <dgm:pt modelId="{3F126B83-5CBC-418D-AA16-11E527C412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What It Does:</a:t>
          </a:r>
          <a:r>
            <a:rPr lang="en-US" b="0" i="0"/>
            <a:t> Helps us understand which factors influence outcomes, such as whether a delivery is late or on-time.</a:t>
          </a:r>
          <a:endParaRPr lang="en-US"/>
        </a:p>
      </dgm:t>
    </dgm:pt>
    <dgm:pt modelId="{9A2FDC9F-F190-49ED-AA8F-F6577968F9F2}" type="parTrans" cxnId="{0549F9E5-5AC8-42CF-B489-9124647EE598}">
      <dgm:prSet/>
      <dgm:spPr/>
      <dgm:t>
        <a:bodyPr/>
        <a:lstStyle/>
        <a:p>
          <a:endParaRPr lang="en-US"/>
        </a:p>
      </dgm:t>
    </dgm:pt>
    <dgm:pt modelId="{5B7163E1-2513-4C37-9509-3A9C4FB7B4C1}" type="sibTrans" cxnId="{0549F9E5-5AC8-42CF-B489-9124647EE598}">
      <dgm:prSet/>
      <dgm:spPr/>
      <dgm:t>
        <a:bodyPr/>
        <a:lstStyle/>
        <a:p>
          <a:endParaRPr lang="en-US"/>
        </a:p>
      </dgm:t>
    </dgm:pt>
    <dgm:pt modelId="{AA59F543-0AA8-4C20-801C-3592F46265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Why We Use</a:t>
          </a:r>
          <a:r>
            <a:rPr lang="en-US" b="1"/>
            <a:t>d</a:t>
          </a:r>
          <a:r>
            <a:rPr lang="en-US" b="1" i="0"/>
            <a:t> It:</a:t>
          </a:r>
          <a:r>
            <a:rPr lang="en-US" b="0" i="0"/>
            <a:t> Simple yet effective way to predict binary results, like a yes/no or true/false situation.</a:t>
          </a:r>
          <a:endParaRPr lang="en-US"/>
        </a:p>
      </dgm:t>
    </dgm:pt>
    <dgm:pt modelId="{B729A985-EF38-486D-AC0A-69BE186984A3}" type="parTrans" cxnId="{FDBFD8B2-9896-4E1B-9BAF-F4225F39846D}">
      <dgm:prSet/>
      <dgm:spPr/>
      <dgm:t>
        <a:bodyPr/>
        <a:lstStyle/>
        <a:p>
          <a:endParaRPr lang="en-US"/>
        </a:p>
      </dgm:t>
    </dgm:pt>
    <dgm:pt modelId="{EAA7A8D7-20DC-4FE0-840B-46137738E907}" type="sibTrans" cxnId="{FDBFD8B2-9896-4E1B-9BAF-F4225F39846D}">
      <dgm:prSet/>
      <dgm:spPr/>
      <dgm:t>
        <a:bodyPr/>
        <a:lstStyle/>
        <a:p>
          <a:endParaRPr lang="en-US"/>
        </a:p>
      </dgm:t>
    </dgm:pt>
    <dgm:pt modelId="{B363886A-280C-4E29-B072-ECE2D741832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" panose="020F0502020204030204"/>
            </a:rPr>
            <a:t>Extreme Gradient Boosting</a:t>
          </a:r>
          <a:endParaRPr lang="en-US"/>
        </a:p>
      </dgm:t>
    </dgm:pt>
    <dgm:pt modelId="{F9A662C6-3903-4CC5-AE03-9C5A4C340193}" type="parTrans" cxnId="{0BD91698-B9FE-4D5E-AC45-D083D9B9A973}">
      <dgm:prSet/>
      <dgm:spPr/>
      <dgm:t>
        <a:bodyPr/>
        <a:lstStyle/>
        <a:p>
          <a:endParaRPr lang="en-US"/>
        </a:p>
      </dgm:t>
    </dgm:pt>
    <dgm:pt modelId="{E276AA27-BF4C-4185-8EB8-4BF287D38060}" type="sibTrans" cxnId="{0BD91698-B9FE-4D5E-AC45-D083D9B9A973}">
      <dgm:prSet/>
      <dgm:spPr/>
      <dgm:t>
        <a:bodyPr/>
        <a:lstStyle/>
        <a:p>
          <a:endParaRPr lang="en-US"/>
        </a:p>
      </dgm:t>
    </dgm:pt>
    <dgm:pt modelId="{7436A6FC-0803-4E47-8A08-8E709FCCA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What It Does:</a:t>
          </a:r>
          <a:r>
            <a:rPr lang="en-US" b="0" i="0">
              <a:solidFill>
                <a:srgbClr val="0F0F0F"/>
              </a:solidFill>
            </a:rPr>
            <a:t> It</a:t>
          </a:r>
          <a:r>
            <a:rPr lang="en-US">
              <a:solidFill>
                <a:srgbClr val="0F0F0F"/>
              </a:solidFill>
            </a:rPr>
            <a:t> starts with a base model and sequentially adds new models that correct the errors made by the previous models.</a:t>
          </a:r>
        </a:p>
      </dgm:t>
    </dgm:pt>
    <dgm:pt modelId="{29E4343B-D339-4026-9174-E1CD20603797}" type="parTrans" cxnId="{00661D1B-D985-4D1B-B5D7-9951221AB042}">
      <dgm:prSet/>
      <dgm:spPr/>
      <dgm:t>
        <a:bodyPr/>
        <a:lstStyle/>
        <a:p>
          <a:endParaRPr lang="en-US"/>
        </a:p>
      </dgm:t>
    </dgm:pt>
    <dgm:pt modelId="{6D8A1A9F-5F47-451E-8992-04D7AA63E054}" type="sibTrans" cxnId="{00661D1B-D985-4D1B-B5D7-9951221AB042}">
      <dgm:prSet/>
      <dgm:spPr/>
      <dgm:t>
        <a:bodyPr/>
        <a:lstStyle/>
        <a:p>
          <a:endParaRPr lang="en-US"/>
        </a:p>
      </dgm:t>
    </dgm:pt>
    <dgm:pt modelId="{BB0D4F0F-A1D2-4BC3-A70E-417E0B907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Why We Used It:</a:t>
          </a:r>
          <a:r>
            <a:rPr lang="en-US" b="0" i="0"/>
            <a:t> It's powerful, handles varied data well, and avoids common mistakes, making our predictions more reliable.</a:t>
          </a:r>
          <a:endParaRPr lang="en-US"/>
        </a:p>
      </dgm:t>
    </dgm:pt>
    <dgm:pt modelId="{9D208051-FD8A-4870-BE6C-339CF0341D53}" type="parTrans" cxnId="{FCC726D8-08EC-4729-A5AE-9229D67D43F6}">
      <dgm:prSet/>
      <dgm:spPr/>
      <dgm:t>
        <a:bodyPr/>
        <a:lstStyle/>
        <a:p>
          <a:endParaRPr lang="en-US"/>
        </a:p>
      </dgm:t>
    </dgm:pt>
    <dgm:pt modelId="{33E6C717-659C-41B1-80B9-E3B4C9267EA6}" type="sibTrans" cxnId="{FCC726D8-08EC-4729-A5AE-9229D67D43F6}">
      <dgm:prSet/>
      <dgm:spPr/>
      <dgm:t>
        <a:bodyPr/>
        <a:lstStyle/>
        <a:p>
          <a:endParaRPr lang="en-US"/>
        </a:p>
      </dgm:t>
    </dgm:pt>
    <dgm:pt modelId="{864F1704-A56B-4388-9BEC-5E52C7CA270A}" type="pres">
      <dgm:prSet presAssocID="{F7BFBEBB-8F0D-4245-ABF4-868078E39F51}" presName="root" presStyleCnt="0">
        <dgm:presLayoutVars>
          <dgm:dir/>
          <dgm:resizeHandles val="exact"/>
        </dgm:presLayoutVars>
      </dgm:prSet>
      <dgm:spPr/>
    </dgm:pt>
    <dgm:pt modelId="{95D27787-D453-4A4F-B3CA-59D6FEF97966}" type="pres">
      <dgm:prSet presAssocID="{7694E9AE-15B0-4FF0-A0FF-B2BAD36C39E8}" presName="compNode" presStyleCnt="0"/>
      <dgm:spPr/>
    </dgm:pt>
    <dgm:pt modelId="{E7F9E220-861B-400F-BB44-5AD6A5D1B77A}" type="pres">
      <dgm:prSet presAssocID="{7694E9AE-15B0-4FF0-A0FF-B2BAD36C39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75EB0EC-0470-435B-A5F1-CC45BBEAEF22}" type="pres">
      <dgm:prSet presAssocID="{7694E9AE-15B0-4FF0-A0FF-B2BAD36C39E8}" presName="iconSpace" presStyleCnt="0"/>
      <dgm:spPr/>
    </dgm:pt>
    <dgm:pt modelId="{3274C914-D546-4C82-9C90-4C657FF10ACF}" type="pres">
      <dgm:prSet presAssocID="{7694E9AE-15B0-4FF0-A0FF-B2BAD36C39E8}" presName="parTx" presStyleLbl="revTx" presStyleIdx="0" presStyleCnt="4">
        <dgm:presLayoutVars>
          <dgm:chMax val="0"/>
          <dgm:chPref val="0"/>
        </dgm:presLayoutVars>
      </dgm:prSet>
      <dgm:spPr/>
    </dgm:pt>
    <dgm:pt modelId="{03E806C6-A72E-446C-AF4B-DBE49EC8A9BC}" type="pres">
      <dgm:prSet presAssocID="{7694E9AE-15B0-4FF0-A0FF-B2BAD36C39E8}" presName="txSpace" presStyleCnt="0"/>
      <dgm:spPr/>
    </dgm:pt>
    <dgm:pt modelId="{0BE7EC40-35FC-4D83-AB8E-CA0228728118}" type="pres">
      <dgm:prSet presAssocID="{7694E9AE-15B0-4FF0-A0FF-B2BAD36C39E8}" presName="desTx" presStyleLbl="revTx" presStyleIdx="1" presStyleCnt="4">
        <dgm:presLayoutVars/>
      </dgm:prSet>
      <dgm:spPr/>
    </dgm:pt>
    <dgm:pt modelId="{7798A6CC-17BD-421D-B978-8B45513A3F79}" type="pres">
      <dgm:prSet presAssocID="{3B40A207-514C-4191-9B2F-FCF2C36DC529}" presName="sibTrans" presStyleCnt="0"/>
      <dgm:spPr/>
    </dgm:pt>
    <dgm:pt modelId="{7B79D2EC-EA2B-4B1A-B5B2-6E8E216E45B9}" type="pres">
      <dgm:prSet presAssocID="{B363886A-280C-4E29-B072-ECE2D7418320}" presName="compNode" presStyleCnt="0"/>
      <dgm:spPr/>
    </dgm:pt>
    <dgm:pt modelId="{444E03DB-495D-4693-96AA-FD794E995E8A}" type="pres">
      <dgm:prSet presAssocID="{B363886A-280C-4E29-B072-ECE2D74183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6E8DAB47-6D38-48D5-BF4F-315A9C2A8BD5}" type="pres">
      <dgm:prSet presAssocID="{B363886A-280C-4E29-B072-ECE2D7418320}" presName="iconSpace" presStyleCnt="0"/>
      <dgm:spPr/>
    </dgm:pt>
    <dgm:pt modelId="{58080F2C-150F-4A42-AABB-396C198E355C}" type="pres">
      <dgm:prSet presAssocID="{B363886A-280C-4E29-B072-ECE2D7418320}" presName="parTx" presStyleLbl="revTx" presStyleIdx="2" presStyleCnt="4">
        <dgm:presLayoutVars>
          <dgm:chMax val="0"/>
          <dgm:chPref val="0"/>
        </dgm:presLayoutVars>
      </dgm:prSet>
      <dgm:spPr/>
    </dgm:pt>
    <dgm:pt modelId="{F84E866A-F122-452F-906E-E13D20C1BC30}" type="pres">
      <dgm:prSet presAssocID="{B363886A-280C-4E29-B072-ECE2D7418320}" presName="txSpace" presStyleCnt="0"/>
      <dgm:spPr/>
    </dgm:pt>
    <dgm:pt modelId="{88C09DDF-D91E-47FB-AFAA-538A5196E917}" type="pres">
      <dgm:prSet presAssocID="{B363886A-280C-4E29-B072-ECE2D7418320}" presName="desTx" presStyleLbl="revTx" presStyleIdx="3" presStyleCnt="4">
        <dgm:presLayoutVars/>
      </dgm:prSet>
      <dgm:spPr/>
    </dgm:pt>
  </dgm:ptLst>
  <dgm:cxnLst>
    <dgm:cxn modelId="{00661D1B-D985-4D1B-B5D7-9951221AB042}" srcId="{B363886A-280C-4E29-B072-ECE2D7418320}" destId="{7436A6FC-0803-4E47-8A08-8E709FCCA93A}" srcOrd="0" destOrd="0" parTransId="{29E4343B-D339-4026-9174-E1CD20603797}" sibTransId="{6D8A1A9F-5F47-451E-8992-04D7AA63E054}"/>
    <dgm:cxn modelId="{0F63CF20-A7A1-4E00-9862-0F977F5DABC2}" type="presOf" srcId="{BB0D4F0F-A1D2-4BC3-A70E-417E0B907807}" destId="{88C09DDF-D91E-47FB-AFAA-538A5196E917}" srcOrd="0" destOrd="1" presId="urn:microsoft.com/office/officeart/2018/2/layout/IconLabelDescriptionList"/>
    <dgm:cxn modelId="{C2B5F825-1260-4EC9-A6F1-5D5F098546C9}" type="presOf" srcId="{F7BFBEBB-8F0D-4245-ABF4-868078E39F51}" destId="{864F1704-A56B-4388-9BEC-5E52C7CA270A}" srcOrd="0" destOrd="0" presId="urn:microsoft.com/office/officeart/2018/2/layout/IconLabelDescriptionList"/>
    <dgm:cxn modelId="{9843AD79-BF65-422F-A056-5EF20773EACA}" type="presOf" srcId="{AA59F543-0AA8-4C20-801C-3592F462655F}" destId="{0BE7EC40-35FC-4D83-AB8E-CA0228728118}" srcOrd="0" destOrd="1" presId="urn:microsoft.com/office/officeart/2018/2/layout/IconLabelDescriptionList"/>
    <dgm:cxn modelId="{479DD77B-4F1E-468A-8B71-7FF2CC6A3300}" type="presOf" srcId="{B363886A-280C-4E29-B072-ECE2D7418320}" destId="{58080F2C-150F-4A42-AABB-396C198E355C}" srcOrd="0" destOrd="0" presId="urn:microsoft.com/office/officeart/2018/2/layout/IconLabelDescriptionList"/>
    <dgm:cxn modelId="{0BD91698-B9FE-4D5E-AC45-D083D9B9A973}" srcId="{F7BFBEBB-8F0D-4245-ABF4-868078E39F51}" destId="{B363886A-280C-4E29-B072-ECE2D7418320}" srcOrd="1" destOrd="0" parTransId="{F9A662C6-3903-4CC5-AE03-9C5A4C340193}" sibTransId="{E276AA27-BF4C-4185-8EB8-4BF287D38060}"/>
    <dgm:cxn modelId="{2B02C7A8-928F-4360-9CA0-F199359B9BC1}" type="presOf" srcId="{7436A6FC-0803-4E47-8A08-8E709FCCA93A}" destId="{88C09DDF-D91E-47FB-AFAA-538A5196E917}" srcOrd="0" destOrd="0" presId="urn:microsoft.com/office/officeart/2018/2/layout/IconLabelDescriptionList"/>
    <dgm:cxn modelId="{FDBFD8B2-9896-4E1B-9BAF-F4225F39846D}" srcId="{7694E9AE-15B0-4FF0-A0FF-B2BAD36C39E8}" destId="{AA59F543-0AA8-4C20-801C-3592F462655F}" srcOrd="1" destOrd="0" parTransId="{B729A985-EF38-486D-AC0A-69BE186984A3}" sibTransId="{EAA7A8D7-20DC-4FE0-840B-46137738E907}"/>
    <dgm:cxn modelId="{B70A0DCD-C8C9-4305-BA70-6E46F4C7B597}" type="presOf" srcId="{3F126B83-5CBC-418D-AA16-11E527C4125E}" destId="{0BE7EC40-35FC-4D83-AB8E-CA0228728118}" srcOrd="0" destOrd="0" presId="urn:microsoft.com/office/officeart/2018/2/layout/IconLabelDescriptionList"/>
    <dgm:cxn modelId="{7D4489D3-8DA2-453B-96E7-7DD2F11DFB4E}" srcId="{F7BFBEBB-8F0D-4245-ABF4-868078E39F51}" destId="{7694E9AE-15B0-4FF0-A0FF-B2BAD36C39E8}" srcOrd="0" destOrd="0" parTransId="{2BD7D3FF-1E61-4532-8F40-AC8A2F16A140}" sibTransId="{3B40A207-514C-4191-9B2F-FCF2C36DC529}"/>
    <dgm:cxn modelId="{FCC726D8-08EC-4729-A5AE-9229D67D43F6}" srcId="{B363886A-280C-4E29-B072-ECE2D7418320}" destId="{BB0D4F0F-A1D2-4BC3-A70E-417E0B907807}" srcOrd="1" destOrd="0" parTransId="{9D208051-FD8A-4870-BE6C-339CF0341D53}" sibTransId="{33E6C717-659C-41B1-80B9-E3B4C9267EA6}"/>
    <dgm:cxn modelId="{0549F9E5-5AC8-42CF-B489-9124647EE598}" srcId="{7694E9AE-15B0-4FF0-A0FF-B2BAD36C39E8}" destId="{3F126B83-5CBC-418D-AA16-11E527C4125E}" srcOrd="0" destOrd="0" parTransId="{9A2FDC9F-F190-49ED-AA8F-F6577968F9F2}" sibTransId="{5B7163E1-2513-4C37-9509-3A9C4FB7B4C1}"/>
    <dgm:cxn modelId="{472977F7-84FE-437E-BBA2-771C4E3D9E05}" type="presOf" srcId="{7694E9AE-15B0-4FF0-A0FF-B2BAD36C39E8}" destId="{3274C914-D546-4C82-9C90-4C657FF10ACF}" srcOrd="0" destOrd="0" presId="urn:microsoft.com/office/officeart/2018/2/layout/IconLabelDescriptionList"/>
    <dgm:cxn modelId="{633B7632-1205-4C97-A4E1-D558BB61662F}" type="presParOf" srcId="{864F1704-A56B-4388-9BEC-5E52C7CA270A}" destId="{95D27787-D453-4A4F-B3CA-59D6FEF97966}" srcOrd="0" destOrd="0" presId="urn:microsoft.com/office/officeart/2018/2/layout/IconLabelDescriptionList"/>
    <dgm:cxn modelId="{365AFE26-719F-4A2C-ADBC-B20BD08399EB}" type="presParOf" srcId="{95D27787-D453-4A4F-B3CA-59D6FEF97966}" destId="{E7F9E220-861B-400F-BB44-5AD6A5D1B77A}" srcOrd="0" destOrd="0" presId="urn:microsoft.com/office/officeart/2018/2/layout/IconLabelDescriptionList"/>
    <dgm:cxn modelId="{EF557747-D055-4BBE-8E24-0C83587148BD}" type="presParOf" srcId="{95D27787-D453-4A4F-B3CA-59D6FEF97966}" destId="{275EB0EC-0470-435B-A5F1-CC45BBEAEF22}" srcOrd="1" destOrd="0" presId="urn:microsoft.com/office/officeart/2018/2/layout/IconLabelDescriptionList"/>
    <dgm:cxn modelId="{17B65AE8-9102-4316-B1B2-EADCBE046089}" type="presParOf" srcId="{95D27787-D453-4A4F-B3CA-59D6FEF97966}" destId="{3274C914-D546-4C82-9C90-4C657FF10ACF}" srcOrd="2" destOrd="0" presId="urn:microsoft.com/office/officeart/2018/2/layout/IconLabelDescriptionList"/>
    <dgm:cxn modelId="{4DEAE93A-B7EA-412B-83CD-7C9BD75BF0F8}" type="presParOf" srcId="{95D27787-D453-4A4F-B3CA-59D6FEF97966}" destId="{03E806C6-A72E-446C-AF4B-DBE49EC8A9BC}" srcOrd="3" destOrd="0" presId="urn:microsoft.com/office/officeart/2018/2/layout/IconLabelDescriptionList"/>
    <dgm:cxn modelId="{5B0EE156-3D88-480A-A7C4-CEAFF35BF5DE}" type="presParOf" srcId="{95D27787-D453-4A4F-B3CA-59D6FEF97966}" destId="{0BE7EC40-35FC-4D83-AB8E-CA0228728118}" srcOrd="4" destOrd="0" presId="urn:microsoft.com/office/officeart/2018/2/layout/IconLabelDescriptionList"/>
    <dgm:cxn modelId="{CF7FF984-CC5D-477B-88D2-3C8108F26FF1}" type="presParOf" srcId="{864F1704-A56B-4388-9BEC-5E52C7CA270A}" destId="{7798A6CC-17BD-421D-B978-8B45513A3F79}" srcOrd="1" destOrd="0" presId="urn:microsoft.com/office/officeart/2018/2/layout/IconLabelDescriptionList"/>
    <dgm:cxn modelId="{AEDFA082-78F9-409E-9F96-3F181D811623}" type="presParOf" srcId="{864F1704-A56B-4388-9BEC-5E52C7CA270A}" destId="{7B79D2EC-EA2B-4B1A-B5B2-6E8E216E45B9}" srcOrd="2" destOrd="0" presId="urn:microsoft.com/office/officeart/2018/2/layout/IconLabelDescriptionList"/>
    <dgm:cxn modelId="{5733F113-BCF7-443E-ABC1-88BEC03FADEC}" type="presParOf" srcId="{7B79D2EC-EA2B-4B1A-B5B2-6E8E216E45B9}" destId="{444E03DB-495D-4693-96AA-FD794E995E8A}" srcOrd="0" destOrd="0" presId="urn:microsoft.com/office/officeart/2018/2/layout/IconLabelDescriptionList"/>
    <dgm:cxn modelId="{286E64CC-449A-46D3-BBE0-C2840DA25960}" type="presParOf" srcId="{7B79D2EC-EA2B-4B1A-B5B2-6E8E216E45B9}" destId="{6E8DAB47-6D38-48D5-BF4F-315A9C2A8BD5}" srcOrd="1" destOrd="0" presId="urn:microsoft.com/office/officeart/2018/2/layout/IconLabelDescriptionList"/>
    <dgm:cxn modelId="{AAC68D2B-11A5-41D4-AC40-D62FAB5AA3F6}" type="presParOf" srcId="{7B79D2EC-EA2B-4B1A-B5B2-6E8E216E45B9}" destId="{58080F2C-150F-4A42-AABB-396C198E355C}" srcOrd="2" destOrd="0" presId="urn:microsoft.com/office/officeart/2018/2/layout/IconLabelDescriptionList"/>
    <dgm:cxn modelId="{046FB8E3-A55D-4AEE-B939-3DA96D51D0B0}" type="presParOf" srcId="{7B79D2EC-EA2B-4B1A-B5B2-6E8E216E45B9}" destId="{F84E866A-F122-452F-906E-E13D20C1BC30}" srcOrd="3" destOrd="0" presId="urn:microsoft.com/office/officeart/2018/2/layout/IconLabelDescriptionList"/>
    <dgm:cxn modelId="{EF742FB7-824D-49C4-A3AD-9153092BA98C}" type="presParOf" srcId="{7B79D2EC-EA2B-4B1A-B5B2-6E8E216E45B9}" destId="{88C09DDF-D91E-47FB-AFAA-538A5196E91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BFBEBB-8F0D-4245-ABF4-868078E39F5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4E9AE-15B0-4FF0-A0FF-B2BAD36C39E8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" panose="020F0502020204030204"/>
            </a:rPr>
            <a:t>Time Series Split</a:t>
          </a:r>
          <a:endParaRPr lang="en-US"/>
        </a:p>
      </dgm:t>
    </dgm:pt>
    <dgm:pt modelId="{2BD7D3FF-1E61-4532-8F40-AC8A2F16A140}" type="parTrans" cxnId="{7D4489D3-8DA2-453B-96E7-7DD2F11DFB4E}">
      <dgm:prSet/>
      <dgm:spPr/>
      <dgm:t>
        <a:bodyPr/>
        <a:lstStyle/>
        <a:p>
          <a:endParaRPr lang="en-US"/>
        </a:p>
      </dgm:t>
    </dgm:pt>
    <dgm:pt modelId="{3B40A207-514C-4191-9B2F-FCF2C36DC529}" type="sibTrans" cxnId="{7D4489D3-8DA2-453B-96E7-7DD2F11DFB4E}">
      <dgm:prSet/>
      <dgm:spPr/>
      <dgm:t>
        <a:bodyPr/>
        <a:lstStyle/>
        <a:p>
          <a:endParaRPr lang="en-US"/>
        </a:p>
      </dgm:t>
    </dgm:pt>
    <dgm:pt modelId="{3F126B83-5CBC-418D-AA16-11E527C412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>
              <a:latin typeface="Calibri" panose="020F0502020204030204"/>
            </a:rPr>
            <a:t>What it does</a:t>
          </a:r>
          <a:r>
            <a:rPr lang="en-US" b="0" i="0">
              <a:latin typeface="Calibri" panose="020F0502020204030204"/>
            </a:rPr>
            <a:t>: Time</a:t>
          </a:r>
          <a:r>
            <a:rPr lang="en-US" b="0" i="0"/>
            <a:t> series split divides the dataset into training and test sets in a sequential manner, ensuring that the training set always precedes the test set in time.</a:t>
          </a:r>
          <a:endParaRPr lang="en-US"/>
        </a:p>
      </dgm:t>
    </dgm:pt>
    <dgm:pt modelId="{9A2FDC9F-F190-49ED-AA8F-F6577968F9F2}" type="parTrans" cxnId="{0549F9E5-5AC8-42CF-B489-9124647EE598}">
      <dgm:prSet/>
      <dgm:spPr/>
      <dgm:t>
        <a:bodyPr/>
        <a:lstStyle/>
        <a:p>
          <a:endParaRPr lang="en-US"/>
        </a:p>
      </dgm:t>
    </dgm:pt>
    <dgm:pt modelId="{5B7163E1-2513-4C37-9509-3A9C4FB7B4C1}" type="sibTrans" cxnId="{0549F9E5-5AC8-42CF-B489-9124647EE598}">
      <dgm:prSet/>
      <dgm:spPr/>
      <dgm:t>
        <a:bodyPr/>
        <a:lstStyle/>
        <a:p>
          <a:endParaRPr lang="en-US"/>
        </a:p>
      </dgm:t>
    </dgm:pt>
    <dgm:pt modelId="{AA59F543-0AA8-4C20-801C-3592F46265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Why We Use</a:t>
          </a:r>
          <a:r>
            <a:rPr lang="en-US" b="1"/>
            <a:t>d</a:t>
          </a:r>
          <a:r>
            <a:rPr lang="en-US" b="1" i="0"/>
            <a:t> It:</a:t>
          </a:r>
          <a:r>
            <a:rPr lang="en-US" b="0" i="0">
              <a:latin typeface="Calibri" panose="020F0502020204030204"/>
            </a:rPr>
            <a:t> To ensure the temporal order </a:t>
          </a:r>
          <a:r>
            <a:rPr lang="en-US">
              <a:latin typeface="Calibri" panose="020F0502020204030204"/>
            </a:rPr>
            <a:t>is maintained, which is crucial for analysis</a:t>
          </a:r>
          <a:endParaRPr lang="en-US"/>
        </a:p>
      </dgm:t>
    </dgm:pt>
    <dgm:pt modelId="{B729A985-EF38-486D-AC0A-69BE186984A3}" type="parTrans" cxnId="{FDBFD8B2-9896-4E1B-9BAF-F4225F39846D}">
      <dgm:prSet/>
      <dgm:spPr/>
      <dgm:t>
        <a:bodyPr/>
        <a:lstStyle/>
        <a:p>
          <a:endParaRPr lang="en-US"/>
        </a:p>
      </dgm:t>
    </dgm:pt>
    <dgm:pt modelId="{EAA7A8D7-20DC-4FE0-840B-46137738E907}" type="sibTrans" cxnId="{FDBFD8B2-9896-4E1B-9BAF-F4225F39846D}">
      <dgm:prSet/>
      <dgm:spPr/>
      <dgm:t>
        <a:bodyPr/>
        <a:lstStyle/>
        <a:p>
          <a:endParaRPr lang="en-US"/>
        </a:p>
      </dgm:t>
    </dgm:pt>
    <dgm:pt modelId="{B363886A-280C-4E29-B072-ECE2D741832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" panose="020F0502020204030204"/>
            </a:rPr>
            <a:t>SMOTE Oversampling</a:t>
          </a:r>
          <a:endParaRPr lang="en-US"/>
        </a:p>
      </dgm:t>
    </dgm:pt>
    <dgm:pt modelId="{F9A662C6-3903-4CC5-AE03-9C5A4C340193}" type="parTrans" cxnId="{0BD91698-B9FE-4D5E-AC45-D083D9B9A973}">
      <dgm:prSet/>
      <dgm:spPr/>
      <dgm:t>
        <a:bodyPr/>
        <a:lstStyle/>
        <a:p>
          <a:endParaRPr lang="en-US"/>
        </a:p>
      </dgm:t>
    </dgm:pt>
    <dgm:pt modelId="{E276AA27-BF4C-4185-8EB8-4BF287D38060}" type="sibTrans" cxnId="{0BD91698-B9FE-4D5E-AC45-D083D9B9A973}">
      <dgm:prSet/>
      <dgm:spPr/>
      <dgm:t>
        <a:bodyPr/>
        <a:lstStyle/>
        <a:p>
          <a:endParaRPr lang="en-US"/>
        </a:p>
      </dgm:t>
    </dgm:pt>
    <dgm:pt modelId="{7436A6FC-0803-4E47-8A08-8E709FCCA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What It Does:</a:t>
          </a:r>
          <a:r>
            <a:rPr lang="en-US" b="0" i="0">
              <a:latin typeface="Calibri" panose="020F0502020204030204"/>
            </a:rPr>
            <a:t> </a:t>
          </a:r>
          <a:r>
            <a:rPr lang="en-US" b="0" i="0"/>
            <a:t>SMOTE creates synthetic samples for the minority class instead of simply duplicating existing ones.</a:t>
          </a:r>
          <a:r>
            <a:rPr lang="en-US" b="0" i="0">
              <a:latin typeface="Calibri" panose="020F0502020204030204"/>
            </a:rPr>
            <a:t> </a:t>
          </a:r>
        </a:p>
      </dgm:t>
    </dgm:pt>
    <dgm:pt modelId="{29E4343B-D339-4026-9174-E1CD20603797}" type="parTrans" cxnId="{00661D1B-D985-4D1B-B5D7-9951221AB042}">
      <dgm:prSet/>
      <dgm:spPr/>
      <dgm:t>
        <a:bodyPr/>
        <a:lstStyle/>
        <a:p>
          <a:endParaRPr lang="en-US"/>
        </a:p>
      </dgm:t>
    </dgm:pt>
    <dgm:pt modelId="{6D8A1A9F-5F47-451E-8992-04D7AA63E054}" type="sibTrans" cxnId="{00661D1B-D985-4D1B-B5D7-9951221AB042}">
      <dgm:prSet/>
      <dgm:spPr/>
      <dgm:t>
        <a:bodyPr/>
        <a:lstStyle/>
        <a:p>
          <a:endParaRPr lang="en-US"/>
        </a:p>
      </dgm:t>
    </dgm:pt>
    <dgm:pt modelId="{0ED3553F-BEAF-467E-A08C-715E83C8A13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Why We Used It:</a:t>
          </a:r>
          <a:r>
            <a:rPr lang="en-US" b="0" i="0">
              <a:latin typeface="Calibri" panose="020F0502020204030204"/>
            </a:rPr>
            <a:t> To</a:t>
          </a:r>
          <a:r>
            <a:rPr lang="en-US">
              <a:latin typeface="Calibri" panose="020F0502020204030204"/>
            </a:rPr>
            <a:t> balance the data and prevent overfitting of the model. Oversampling is carried out on training dataset only.</a:t>
          </a:r>
          <a:endParaRPr lang="en-US"/>
        </a:p>
      </dgm:t>
    </dgm:pt>
    <dgm:pt modelId="{AEC8CE26-B1A5-481F-89AD-0AB0AF2E1E03}" type="parTrans" cxnId="{6A8B6055-30DE-46A9-93E8-558783BA470E}">
      <dgm:prSet/>
      <dgm:spPr/>
    </dgm:pt>
    <dgm:pt modelId="{239E6378-B9CA-4F0F-A57D-8361461BAAB7}" type="sibTrans" cxnId="{6A8B6055-30DE-46A9-93E8-558783BA470E}">
      <dgm:prSet/>
      <dgm:spPr/>
    </dgm:pt>
    <dgm:pt modelId="{342E6487-6355-478F-8A08-59EABABD8375}" type="pres">
      <dgm:prSet presAssocID="{F7BFBEBB-8F0D-4245-ABF4-868078E39F51}" presName="root" presStyleCnt="0">
        <dgm:presLayoutVars>
          <dgm:dir/>
          <dgm:resizeHandles val="exact"/>
        </dgm:presLayoutVars>
      </dgm:prSet>
      <dgm:spPr/>
    </dgm:pt>
    <dgm:pt modelId="{573F1A77-2249-4D96-99F8-AFCCB55DCEF6}" type="pres">
      <dgm:prSet presAssocID="{7694E9AE-15B0-4FF0-A0FF-B2BAD36C39E8}" presName="compNode" presStyleCnt="0"/>
      <dgm:spPr/>
    </dgm:pt>
    <dgm:pt modelId="{6B3D0044-665E-41B3-8D16-3AD04075DEB3}" type="pres">
      <dgm:prSet presAssocID="{7694E9AE-15B0-4FF0-A0FF-B2BAD36C39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CBFAE2C-BF16-4C51-A1CB-274BAAF0BF91}" type="pres">
      <dgm:prSet presAssocID="{7694E9AE-15B0-4FF0-A0FF-B2BAD36C39E8}" presName="iconSpace" presStyleCnt="0"/>
      <dgm:spPr/>
    </dgm:pt>
    <dgm:pt modelId="{9EF1F3F2-1DFB-49E8-9042-47BB8EC6FD59}" type="pres">
      <dgm:prSet presAssocID="{7694E9AE-15B0-4FF0-A0FF-B2BAD36C39E8}" presName="parTx" presStyleLbl="revTx" presStyleIdx="0" presStyleCnt="4">
        <dgm:presLayoutVars>
          <dgm:chMax val="0"/>
          <dgm:chPref val="0"/>
        </dgm:presLayoutVars>
      </dgm:prSet>
      <dgm:spPr/>
    </dgm:pt>
    <dgm:pt modelId="{E8AFBAA1-CC1F-4016-8048-5B1675F491AB}" type="pres">
      <dgm:prSet presAssocID="{7694E9AE-15B0-4FF0-A0FF-B2BAD36C39E8}" presName="txSpace" presStyleCnt="0"/>
      <dgm:spPr/>
    </dgm:pt>
    <dgm:pt modelId="{3D93847B-2A02-471D-9864-E7270100C5EF}" type="pres">
      <dgm:prSet presAssocID="{7694E9AE-15B0-4FF0-A0FF-B2BAD36C39E8}" presName="desTx" presStyleLbl="revTx" presStyleIdx="1" presStyleCnt="4">
        <dgm:presLayoutVars/>
      </dgm:prSet>
      <dgm:spPr/>
    </dgm:pt>
    <dgm:pt modelId="{7D0E9278-D898-4F7A-B846-FAFC125F16CD}" type="pres">
      <dgm:prSet presAssocID="{3B40A207-514C-4191-9B2F-FCF2C36DC529}" presName="sibTrans" presStyleCnt="0"/>
      <dgm:spPr/>
    </dgm:pt>
    <dgm:pt modelId="{3D162D93-1276-40C7-98C5-C284AACA4C92}" type="pres">
      <dgm:prSet presAssocID="{B363886A-280C-4E29-B072-ECE2D7418320}" presName="compNode" presStyleCnt="0"/>
      <dgm:spPr/>
    </dgm:pt>
    <dgm:pt modelId="{6BCB9E73-BE11-4EE8-85EF-43D020A0F49D}" type="pres">
      <dgm:prSet presAssocID="{B363886A-280C-4E29-B072-ECE2D74183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E0814B25-4DEE-477B-89FB-8B0E6660E58E}" type="pres">
      <dgm:prSet presAssocID="{B363886A-280C-4E29-B072-ECE2D7418320}" presName="iconSpace" presStyleCnt="0"/>
      <dgm:spPr/>
    </dgm:pt>
    <dgm:pt modelId="{83F28BB8-AB9B-4FA6-9E59-06BD01823FA0}" type="pres">
      <dgm:prSet presAssocID="{B363886A-280C-4E29-B072-ECE2D7418320}" presName="parTx" presStyleLbl="revTx" presStyleIdx="2" presStyleCnt="4">
        <dgm:presLayoutVars>
          <dgm:chMax val="0"/>
          <dgm:chPref val="0"/>
        </dgm:presLayoutVars>
      </dgm:prSet>
      <dgm:spPr/>
    </dgm:pt>
    <dgm:pt modelId="{AB9DA7EB-9A62-4978-962E-6C7B3A623499}" type="pres">
      <dgm:prSet presAssocID="{B363886A-280C-4E29-B072-ECE2D7418320}" presName="txSpace" presStyleCnt="0"/>
      <dgm:spPr/>
    </dgm:pt>
    <dgm:pt modelId="{F5B248A0-D7BC-4B1C-AC1D-DC999C744BE3}" type="pres">
      <dgm:prSet presAssocID="{B363886A-280C-4E29-B072-ECE2D7418320}" presName="desTx" presStyleLbl="revTx" presStyleIdx="3" presStyleCnt="4">
        <dgm:presLayoutVars/>
      </dgm:prSet>
      <dgm:spPr/>
    </dgm:pt>
  </dgm:ptLst>
  <dgm:cxnLst>
    <dgm:cxn modelId="{00661D1B-D985-4D1B-B5D7-9951221AB042}" srcId="{B363886A-280C-4E29-B072-ECE2D7418320}" destId="{7436A6FC-0803-4E47-8A08-8E709FCCA93A}" srcOrd="0" destOrd="0" parTransId="{29E4343B-D339-4026-9174-E1CD20603797}" sibTransId="{6D8A1A9F-5F47-451E-8992-04D7AA63E054}"/>
    <dgm:cxn modelId="{6568EA47-8E54-428C-8F5E-2881EEE0A805}" type="presOf" srcId="{B363886A-280C-4E29-B072-ECE2D7418320}" destId="{83F28BB8-AB9B-4FA6-9E59-06BD01823FA0}" srcOrd="0" destOrd="0" presId="urn:microsoft.com/office/officeart/2018/2/layout/IconLabelDescriptionList"/>
    <dgm:cxn modelId="{5C3F726F-363A-4E59-8609-2EA0A51B1C45}" type="presOf" srcId="{3F126B83-5CBC-418D-AA16-11E527C4125E}" destId="{3D93847B-2A02-471D-9864-E7270100C5EF}" srcOrd="0" destOrd="0" presId="urn:microsoft.com/office/officeart/2018/2/layout/IconLabelDescriptionList"/>
    <dgm:cxn modelId="{5C396872-8636-4FDF-85E4-3AF178D0962E}" type="presOf" srcId="{0ED3553F-BEAF-467E-A08C-715E83C8A131}" destId="{F5B248A0-D7BC-4B1C-AC1D-DC999C744BE3}" srcOrd="0" destOrd="1" presId="urn:microsoft.com/office/officeart/2018/2/layout/IconLabelDescriptionList"/>
    <dgm:cxn modelId="{6A8B6055-30DE-46A9-93E8-558783BA470E}" srcId="{B363886A-280C-4E29-B072-ECE2D7418320}" destId="{0ED3553F-BEAF-467E-A08C-715E83C8A131}" srcOrd="1" destOrd="0" parTransId="{AEC8CE26-B1A5-481F-89AD-0AB0AF2E1E03}" sibTransId="{239E6378-B9CA-4F0F-A57D-8361461BAAB7}"/>
    <dgm:cxn modelId="{0BD91698-B9FE-4D5E-AC45-D083D9B9A973}" srcId="{F7BFBEBB-8F0D-4245-ABF4-868078E39F51}" destId="{B363886A-280C-4E29-B072-ECE2D7418320}" srcOrd="1" destOrd="0" parTransId="{F9A662C6-3903-4CC5-AE03-9C5A4C340193}" sibTransId="{E276AA27-BF4C-4185-8EB8-4BF287D38060}"/>
    <dgm:cxn modelId="{7406B0AF-8F6F-4A71-9DBD-8570C5A298BD}" type="presOf" srcId="{7694E9AE-15B0-4FF0-A0FF-B2BAD36C39E8}" destId="{9EF1F3F2-1DFB-49E8-9042-47BB8EC6FD59}" srcOrd="0" destOrd="0" presId="urn:microsoft.com/office/officeart/2018/2/layout/IconLabelDescriptionList"/>
    <dgm:cxn modelId="{FDBFD8B2-9896-4E1B-9BAF-F4225F39846D}" srcId="{7694E9AE-15B0-4FF0-A0FF-B2BAD36C39E8}" destId="{AA59F543-0AA8-4C20-801C-3592F462655F}" srcOrd="1" destOrd="0" parTransId="{B729A985-EF38-486D-AC0A-69BE186984A3}" sibTransId="{EAA7A8D7-20DC-4FE0-840B-46137738E907}"/>
    <dgm:cxn modelId="{2B8BC4CF-8312-4995-9EAE-3244A5131EF0}" type="presOf" srcId="{7436A6FC-0803-4E47-8A08-8E709FCCA93A}" destId="{F5B248A0-D7BC-4B1C-AC1D-DC999C744BE3}" srcOrd="0" destOrd="0" presId="urn:microsoft.com/office/officeart/2018/2/layout/IconLabelDescriptionList"/>
    <dgm:cxn modelId="{7D4489D3-8DA2-453B-96E7-7DD2F11DFB4E}" srcId="{F7BFBEBB-8F0D-4245-ABF4-868078E39F51}" destId="{7694E9AE-15B0-4FF0-A0FF-B2BAD36C39E8}" srcOrd="0" destOrd="0" parTransId="{2BD7D3FF-1E61-4532-8F40-AC8A2F16A140}" sibTransId="{3B40A207-514C-4191-9B2F-FCF2C36DC529}"/>
    <dgm:cxn modelId="{DAB667D9-0A1E-4262-837A-F4471087C350}" type="presOf" srcId="{AA59F543-0AA8-4C20-801C-3592F462655F}" destId="{3D93847B-2A02-471D-9864-E7270100C5EF}" srcOrd="0" destOrd="1" presId="urn:microsoft.com/office/officeart/2018/2/layout/IconLabelDescriptionList"/>
    <dgm:cxn modelId="{0549F9E5-5AC8-42CF-B489-9124647EE598}" srcId="{7694E9AE-15B0-4FF0-A0FF-B2BAD36C39E8}" destId="{3F126B83-5CBC-418D-AA16-11E527C4125E}" srcOrd="0" destOrd="0" parTransId="{9A2FDC9F-F190-49ED-AA8F-F6577968F9F2}" sibTransId="{5B7163E1-2513-4C37-9509-3A9C4FB7B4C1}"/>
    <dgm:cxn modelId="{264680FB-EC6E-4769-BB33-9EF248C61157}" type="presOf" srcId="{F7BFBEBB-8F0D-4245-ABF4-868078E39F51}" destId="{342E6487-6355-478F-8A08-59EABABD8375}" srcOrd="0" destOrd="0" presId="urn:microsoft.com/office/officeart/2018/2/layout/IconLabelDescriptionList"/>
    <dgm:cxn modelId="{833EEC65-9FCA-49BE-8AAA-3FF106312D47}" type="presParOf" srcId="{342E6487-6355-478F-8A08-59EABABD8375}" destId="{573F1A77-2249-4D96-99F8-AFCCB55DCEF6}" srcOrd="0" destOrd="0" presId="urn:microsoft.com/office/officeart/2018/2/layout/IconLabelDescriptionList"/>
    <dgm:cxn modelId="{AE1330B5-6CC5-4F9D-B4E5-C71678966C12}" type="presParOf" srcId="{573F1A77-2249-4D96-99F8-AFCCB55DCEF6}" destId="{6B3D0044-665E-41B3-8D16-3AD04075DEB3}" srcOrd="0" destOrd="0" presId="urn:microsoft.com/office/officeart/2018/2/layout/IconLabelDescriptionList"/>
    <dgm:cxn modelId="{41371986-E596-4140-99F5-3AC5C27EACE2}" type="presParOf" srcId="{573F1A77-2249-4D96-99F8-AFCCB55DCEF6}" destId="{CCBFAE2C-BF16-4C51-A1CB-274BAAF0BF91}" srcOrd="1" destOrd="0" presId="urn:microsoft.com/office/officeart/2018/2/layout/IconLabelDescriptionList"/>
    <dgm:cxn modelId="{B2707AA1-E8EE-4F95-A740-DCE3FAA55BB5}" type="presParOf" srcId="{573F1A77-2249-4D96-99F8-AFCCB55DCEF6}" destId="{9EF1F3F2-1DFB-49E8-9042-47BB8EC6FD59}" srcOrd="2" destOrd="0" presId="urn:microsoft.com/office/officeart/2018/2/layout/IconLabelDescriptionList"/>
    <dgm:cxn modelId="{2925623E-2A60-444F-9E05-91414402CC59}" type="presParOf" srcId="{573F1A77-2249-4D96-99F8-AFCCB55DCEF6}" destId="{E8AFBAA1-CC1F-4016-8048-5B1675F491AB}" srcOrd="3" destOrd="0" presId="urn:microsoft.com/office/officeart/2018/2/layout/IconLabelDescriptionList"/>
    <dgm:cxn modelId="{EA025F28-91EB-4B6C-A2E1-75F58116939A}" type="presParOf" srcId="{573F1A77-2249-4D96-99F8-AFCCB55DCEF6}" destId="{3D93847B-2A02-471D-9864-E7270100C5EF}" srcOrd="4" destOrd="0" presId="urn:microsoft.com/office/officeart/2018/2/layout/IconLabelDescriptionList"/>
    <dgm:cxn modelId="{D5DA7F5A-BE30-461C-907D-7087896880E1}" type="presParOf" srcId="{342E6487-6355-478F-8A08-59EABABD8375}" destId="{7D0E9278-D898-4F7A-B846-FAFC125F16CD}" srcOrd="1" destOrd="0" presId="urn:microsoft.com/office/officeart/2018/2/layout/IconLabelDescriptionList"/>
    <dgm:cxn modelId="{A6C1ABFB-8B63-4372-BD3E-256B0BE8C51E}" type="presParOf" srcId="{342E6487-6355-478F-8A08-59EABABD8375}" destId="{3D162D93-1276-40C7-98C5-C284AACA4C92}" srcOrd="2" destOrd="0" presId="urn:microsoft.com/office/officeart/2018/2/layout/IconLabelDescriptionList"/>
    <dgm:cxn modelId="{209F51C5-1E27-4EE0-B6C7-10DCC63F4C6E}" type="presParOf" srcId="{3D162D93-1276-40C7-98C5-C284AACA4C92}" destId="{6BCB9E73-BE11-4EE8-85EF-43D020A0F49D}" srcOrd="0" destOrd="0" presId="urn:microsoft.com/office/officeart/2018/2/layout/IconLabelDescriptionList"/>
    <dgm:cxn modelId="{5FB2F074-D3ED-47FA-B122-A7B47BC68638}" type="presParOf" srcId="{3D162D93-1276-40C7-98C5-C284AACA4C92}" destId="{E0814B25-4DEE-477B-89FB-8B0E6660E58E}" srcOrd="1" destOrd="0" presId="urn:microsoft.com/office/officeart/2018/2/layout/IconLabelDescriptionList"/>
    <dgm:cxn modelId="{E7493A8A-BD5D-4B7D-84CE-F28ADA51C373}" type="presParOf" srcId="{3D162D93-1276-40C7-98C5-C284AACA4C92}" destId="{83F28BB8-AB9B-4FA6-9E59-06BD01823FA0}" srcOrd="2" destOrd="0" presId="urn:microsoft.com/office/officeart/2018/2/layout/IconLabelDescriptionList"/>
    <dgm:cxn modelId="{00A56957-BFC6-4E9E-A460-B38188122D04}" type="presParOf" srcId="{3D162D93-1276-40C7-98C5-C284AACA4C92}" destId="{AB9DA7EB-9A62-4978-962E-6C7B3A623499}" srcOrd="3" destOrd="0" presId="urn:microsoft.com/office/officeart/2018/2/layout/IconLabelDescriptionList"/>
    <dgm:cxn modelId="{CACFB321-22D3-4044-97EF-5254D5FFE08D}" type="presParOf" srcId="{3D162D93-1276-40C7-98C5-C284AACA4C92}" destId="{F5B248A0-D7BC-4B1C-AC1D-DC999C744BE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10D057-7B37-46A7-8FBB-D7BAFCF7055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3287062-5DE4-4E30-98CA-54773BC897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/>
            <a:t>Vendor </a:t>
          </a:r>
          <a:r>
            <a:rPr lang="en-US" sz="2000" b="1">
              <a:latin typeface="Calibri" panose="020F0502020204030204"/>
            </a:rPr>
            <a:t>Flagging</a:t>
          </a:r>
          <a:r>
            <a:rPr lang="en-US" sz="2000"/>
            <a:t>: Use </a:t>
          </a:r>
          <a:r>
            <a:rPr lang="en-US" sz="2000">
              <a:latin typeface="Calibri" panose="020F0502020204030204"/>
            </a:rPr>
            <a:t>a</a:t>
          </a:r>
          <a:r>
            <a:rPr lang="en-US" sz="2000"/>
            <a:t> </a:t>
          </a:r>
          <a:r>
            <a:rPr lang="en-US" sz="2000">
              <a:latin typeface="Calibri" panose="020F0502020204030204"/>
            </a:rPr>
            <a:t>‘Vendor</a:t>
          </a:r>
          <a:r>
            <a:rPr lang="en-US" sz="2000"/>
            <a:t> Flag'</a:t>
          </a:r>
          <a:r>
            <a:rPr lang="en-US" sz="2000">
              <a:latin typeface="Calibri" panose="020F0502020204030204"/>
            </a:rPr>
            <a:t> metric to generate a report that pinpoints</a:t>
          </a:r>
          <a:r>
            <a:rPr lang="en-US" sz="2000"/>
            <a:t> suppliers who may be late for specific materials, locations, and sub-commodities, and perform root cause analysis on issues.</a:t>
          </a:r>
        </a:p>
      </dgm:t>
    </dgm:pt>
    <dgm:pt modelId="{E0F80D90-8882-4D2B-97EB-C80E38DB6346}" type="parTrans" cxnId="{6FBC8C85-C3A4-4B5B-B1F6-3C40BD236629}">
      <dgm:prSet/>
      <dgm:spPr/>
      <dgm:t>
        <a:bodyPr/>
        <a:lstStyle/>
        <a:p>
          <a:endParaRPr lang="en-US" sz="2000"/>
        </a:p>
      </dgm:t>
    </dgm:pt>
    <dgm:pt modelId="{EC82FA32-0899-4DF3-9ECF-F3F8653F1DBF}" type="sibTrans" cxnId="{6FBC8C85-C3A4-4B5B-B1F6-3C40BD23662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D63E1027-F1A8-4628-BA59-0037545D00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>
              <a:latin typeface="Calibri" panose="020F0502020204030204"/>
            </a:rPr>
            <a:t>Alternate Vendor</a:t>
          </a:r>
          <a:r>
            <a:rPr lang="en-US" sz="2000"/>
            <a:t>: </a:t>
          </a:r>
          <a:r>
            <a:rPr lang="en-US" sz="2000">
              <a:latin typeface="Calibri" panose="020F0502020204030204"/>
            </a:rPr>
            <a:t>Proactively target suppliers that are predicted to be late for certain materials by contacting suppliers early to confirm delivery date and change supplier if needed based on recommendations.</a:t>
          </a:r>
          <a:endParaRPr lang="en-US" sz="2000"/>
        </a:p>
      </dgm:t>
    </dgm:pt>
    <dgm:pt modelId="{D48C7EE3-A5C6-4B90-8499-95422FE56A9F}" type="parTrans" cxnId="{98553923-FF9E-40A6-A1D9-A6A48872BA2A}">
      <dgm:prSet/>
      <dgm:spPr/>
      <dgm:t>
        <a:bodyPr/>
        <a:lstStyle/>
        <a:p>
          <a:endParaRPr lang="en-US" sz="2000"/>
        </a:p>
      </dgm:t>
    </dgm:pt>
    <dgm:pt modelId="{F4E7C258-736C-4C5F-97FD-9706C95A1D00}" type="sibTrans" cxnId="{98553923-FF9E-40A6-A1D9-A6A48872BA2A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BC0FCA4F-880B-4B74-A70F-3D0B39FDAD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/>
            <a:t>Vendor Selection</a:t>
          </a:r>
          <a:r>
            <a:rPr lang="en-US" sz="2000"/>
            <a:t>: For materials with multiple vendors, u</a:t>
          </a:r>
          <a:r>
            <a:rPr lang="en-US" sz="2000">
              <a:latin typeface="Calibri" panose="020F0502020204030204"/>
            </a:rPr>
            <a:t>se multivariate model output to optimize the selection of vendors with best performance.</a:t>
          </a:r>
          <a:endParaRPr lang="en-US" sz="2000"/>
        </a:p>
      </dgm:t>
    </dgm:pt>
    <dgm:pt modelId="{D95FFAA1-97D7-4BFC-935E-37ABAB017AD1}" type="parTrans" cxnId="{C77E57DC-6EDE-46A5-BA8A-893FDA1221EB}">
      <dgm:prSet/>
      <dgm:spPr/>
      <dgm:t>
        <a:bodyPr/>
        <a:lstStyle/>
        <a:p>
          <a:endParaRPr lang="en-US" sz="2000"/>
        </a:p>
      </dgm:t>
    </dgm:pt>
    <dgm:pt modelId="{3821A796-0156-4FD6-AB97-25FB5CBD6D1D}" type="sibTrans" cxnId="{C77E57DC-6EDE-46A5-BA8A-893FDA1221EB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DDFD3406-A26A-4D97-8E9A-E5D9A4CF09D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/>
            <a:t>Vendor Managed Inventory:</a:t>
          </a:r>
          <a:r>
            <a:rPr lang="en-US" sz="2000"/>
            <a:t> For vendors who are significantly late, contact them about the option of doing VMI.</a:t>
          </a:r>
          <a:endParaRPr lang="en-US" sz="2000">
            <a:latin typeface="Calibri" panose="020F0502020204030204"/>
          </a:endParaRPr>
        </a:p>
      </dgm:t>
    </dgm:pt>
    <dgm:pt modelId="{61B1BBA5-E479-41D2-8C15-306D8654CE74}" type="parTrans" cxnId="{CC737957-2E13-41EB-B55C-CE5CA95D2E1C}">
      <dgm:prSet/>
      <dgm:spPr/>
      <dgm:t>
        <a:bodyPr/>
        <a:lstStyle/>
        <a:p>
          <a:endParaRPr lang="en-US" sz="2000"/>
        </a:p>
      </dgm:t>
    </dgm:pt>
    <dgm:pt modelId="{FB651D75-E8A2-4543-9D1D-D558B638E553}" type="sibTrans" cxnId="{CC737957-2E13-41EB-B55C-CE5CA95D2E1C}">
      <dgm:prSet/>
      <dgm:spPr/>
      <dgm:t>
        <a:bodyPr/>
        <a:lstStyle/>
        <a:p>
          <a:endParaRPr lang="en-US" sz="2000"/>
        </a:p>
      </dgm:t>
    </dgm:pt>
    <dgm:pt modelId="{65D1B5F8-10FB-45A9-9DC3-FAD1AC36FDF9}" type="pres">
      <dgm:prSet presAssocID="{5F10D057-7B37-46A7-8FBB-D7BAFCF70556}" presName="root" presStyleCnt="0">
        <dgm:presLayoutVars>
          <dgm:dir/>
          <dgm:resizeHandles val="exact"/>
        </dgm:presLayoutVars>
      </dgm:prSet>
      <dgm:spPr/>
    </dgm:pt>
    <dgm:pt modelId="{5E1D19C7-C889-471B-8CDB-359793ECB7D1}" type="pres">
      <dgm:prSet presAssocID="{C3287062-5DE4-4E30-98CA-54773BC89757}" presName="compNode" presStyleCnt="0"/>
      <dgm:spPr/>
    </dgm:pt>
    <dgm:pt modelId="{9A516D04-39AE-4AFD-9D6A-FAF6F6F10A23}" type="pres">
      <dgm:prSet presAssocID="{C3287062-5DE4-4E30-98CA-54773BC89757}" presName="bgRect" presStyleLbl="bgShp" presStyleIdx="0" presStyleCnt="4"/>
      <dgm:spPr/>
    </dgm:pt>
    <dgm:pt modelId="{1791CC0B-D8B5-429B-94CC-41135D1C4FF4}" type="pres">
      <dgm:prSet presAssocID="{C3287062-5DE4-4E30-98CA-54773BC897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14225BD7-2A27-49D2-8884-EA49D89CEE8D}" type="pres">
      <dgm:prSet presAssocID="{C3287062-5DE4-4E30-98CA-54773BC89757}" presName="spaceRect" presStyleCnt="0"/>
      <dgm:spPr/>
    </dgm:pt>
    <dgm:pt modelId="{ABE36379-F42B-4EF1-B2D7-9CDACB9E1A54}" type="pres">
      <dgm:prSet presAssocID="{C3287062-5DE4-4E30-98CA-54773BC89757}" presName="parTx" presStyleLbl="revTx" presStyleIdx="0" presStyleCnt="4">
        <dgm:presLayoutVars>
          <dgm:chMax val="0"/>
          <dgm:chPref val="0"/>
        </dgm:presLayoutVars>
      </dgm:prSet>
      <dgm:spPr/>
    </dgm:pt>
    <dgm:pt modelId="{9F81D546-42AF-4D78-B406-16B5FC90B778}" type="pres">
      <dgm:prSet presAssocID="{EC82FA32-0899-4DF3-9ECF-F3F8653F1DBF}" presName="sibTrans" presStyleCnt="0"/>
      <dgm:spPr/>
    </dgm:pt>
    <dgm:pt modelId="{2B9A6B08-4DDE-4DC4-9F2A-178664677A2F}" type="pres">
      <dgm:prSet presAssocID="{D63E1027-F1A8-4628-BA59-0037545D00CB}" presName="compNode" presStyleCnt="0"/>
      <dgm:spPr/>
    </dgm:pt>
    <dgm:pt modelId="{02CCB52E-A05B-4655-8AB9-EBE5C64797B3}" type="pres">
      <dgm:prSet presAssocID="{D63E1027-F1A8-4628-BA59-0037545D00CB}" presName="bgRect" presStyleLbl="bgShp" presStyleIdx="1" presStyleCnt="4"/>
      <dgm:spPr/>
    </dgm:pt>
    <dgm:pt modelId="{91BE5B38-F4DB-4CC0-97FC-2756026857D3}" type="pres">
      <dgm:prSet presAssocID="{D63E1027-F1A8-4628-BA59-0037545D00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56698C8C-A5E0-4D36-A5BC-F71036C43ECA}" type="pres">
      <dgm:prSet presAssocID="{D63E1027-F1A8-4628-BA59-0037545D00CB}" presName="spaceRect" presStyleCnt="0"/>
      <dgm:spPr/>
    </dgm:pt>
    <dgm:pt modelId="{464B5158-5F28-4B7C-B04E-D00207DD6E06}" type="pres">
      <dgm:prSet presAssocID="{D63E1027-F1A8-4628-BA59-0037545D00CB}" presName="parTx" presStyleLbl="revTx" presStyleIdx="1" presStyleCnt="4">
        <dgm:presLayoutVars>
          <dgm:chMax val="0"/>
          <dgm:chPref val="0"/>
        </dgm:presLayoutVars>
      </dgm:prSet>
      <dgm:spPr/>
    </dgm:pt>
    <dgm:pt modelId="{BBF04BF9-9639-4BB7-83C7-A1B29A2919E5}" type="pres">
      <dgm:prSet presAssocID="{F4E7C258-736C-4C5F-97FD-9706C95A1D00}" presName="sibTrans" presStyleCnt="0"/>
      <dgm:spPr/>
    </dgm:pt>
    <dgm:pt modelId="{749639B1-2F8B-4528-88C5-95654F094E6C}" type="pres">
      <dgm:prSet presAssocID="{BC0FCA4F-880B-4B74-A70F-3D0B39FDAD16}" presName="compNode" presStyleCnt="0"/>
      <dgm:spPr/>
    </dgm:pt>
    <dgm:pt modelId="{11B73E6D-0EA7-4F51-84CC-2A0706FE5DAE}" type="pres">
      <dgm:prSet presAssocID="{BC0FCA4F-880B-4B74-A70F-3D0B39FDAD16}" presName="bgRect" presStyleLbl="bgShp" presStyleIdx="2" presStyleCnt="4"/>
      <dgm:spPr/>
    </dgm:pt>
    <dgm:pt modelId="{0DA54967-08AC-44B4-AA31-CF76D35D2A2A}" type="pres">
      <dgm:prSet presAssocID="{BC0FCA4F-880B-4B74-A70F-3D0B39FDAD1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D71B3E37-D35C-4A91-8624-28709B077F2C}" type="pres">
      <dgm:prSet presAssocID="{BC0FCA4F-880B-4B74-A70F-3D0B39FDAD16}" presName="spaceRect" presStyleCnt="0"/>
      <dgm:spPr/>
    </dgm:pt>
    <dgm:pt modelId="{225935A4-E685-426B-99BF-534CE485F34D}" type="pres">
      <dgm:prSet presAssocID="{BC0FCA4F-880B-4B74-A70F-3D0B39FDAD16}" presName="parTx" presStyleLbl="revTx" presStyleIdx="2" presStyleCnt="4">
        <dgm:presLayoutVars>
          <dgm:chMax val="0"/>
          <dgm:chPref val="0"/>
        </dgm:presLayoutVars>
      </dgm:prSet>
      <dgm:spPr/>
    </dgm:pt>
    <dgm:pt modelId="{563C3B85-75CE-48D4-B126-EDF8A40EB274}" type="pres">
      <dgm:prSet presAssocID="{3821A796-0156-4FD6-AB97-25FB5CBD6D1D}" presName="sibTrans" presStyleCnt="0"/>
      <dgm:spPr/>
    </dgm:pt>
    <dgm:pt modelId="{DAE3AA89-4FBD-4CB3-89F8-5509DA9B3EC4}" type="pres">
      <dgm:prSet presAssocID="{DDFD3406-A26A-4D97-8E9A-E5D9A4CF09DB}" presName="compNode" presStyleCnt="0"/>
      <dgm:spPr/>
    </dgm:pt>
    <dgm:pt modelId="{3E9C1B0E-68EC-448F-A46B-EF81AC6DA235}" type="pres">
      <dgm:prSet presAssocID="{DDFD3406-A26A-4D97-8E9A-E5D9A4CF09DB}" presName="bgRect" presStyleLbl="bgShp" presStyleIdx="3" presStyleCnt="4"/>
      <dgm:spPr/>
    </dgm:pt>
    <dgm:pt modelId="{4382A934-C44F-4853-A420-A840492F64DB}" type="pres">
      <dgm:prSet presAssocID="{DDFD3406-A26A-4D97-8E9A-E5D9A4CF09DB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E644105-30F4-4FF8-969A-2981174113DA}" type="pres">
      <dgm:prSet presAssocID="{DDFD3406-A26A-4D97-8E9A-E5D9A4CF09DB}" presName="spaceRect" presStyleCnt="0"/>
      <dgm:spPr/>
    </dgm:pt>
    <dgm:pt modelId="{BD6DDBC7-9ED9-41EB-B2EF-C86636711097}" type="pres">
      <dgm:prSet presAssocID="{DDFD3406-A26A-4D97-8E9A-E5D9A4CF09D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9C6430B-816D-42CA-95B8-06C0F523A713}" type="presOf" srcId="{D63E1027-F1A8-4628-BA59-0037545D00CB}" destId="{464B5158-5F28-4B7C-B04E-D00207DD6E06}" srcOrd="0" destOrd="0" presId="urn:microsoft.com/office/officeart/2018/2/layout/IconVerticalSolidList"/>
    <dgm:cxn modelId="{C7898E0C-13C0-4B59-9D91-B7981AC481B5}" type="presOf" srcId="{BC0FCA4F-880B-4B74-A70F-3D0B39FDAD16}" destId="{225935A4-E685-426B-99BF-534CE485F34D}" srcOrd="0" destOrd="0" presId="urn:microsoft.com/office/officeart/2018/2/layout/IconVerticalSolidList"/>
    <dgm:cxn modelId="{2E81F90E-000A-4DE7-A154-050597C45AF5}" type="presOf" srcId="{DDFD3406-A26A-4D97-8E9A-E5D9A4CF09DB}" destId="{BD6DDBC7-9ED9-41EB-B2EF-C86636711097}" srcOrd="0" destOrd="0" presId="urn:microsoft.com/office/officeart/2018/2/layout/IconVerticalSolidList"/>
    <dgm:cxn modelId="{98553923-FF9E-40A6-A1D9-A6A48872BA2A}" srcId="{5F10D057-7B37-46A7-8FBB-D7BAFCF70556}" destId="{D63E1027-F1A8-4628-BA59-0037545D00CB}" srcOrd="1" destOrd="0" parTransId="{D48C7EE3-A5C6-4B90-8499-95422FE56A9F}" sibTransId="{F4E7C258-736C-4C5F-97FD-9706C95A1D00}"/>
    <dgm:cxn modelId="{CC737957-2E13-41EB-B55C-CE5CA95D2E1C}" srcId="{5F10D057-7B37-46A7-8FBB-D7BAFCF70556}" destId="{DDFD3406-A26A-4D97-8E9A-E5D9A4CF09DB}" srcOrd="3" destOrd="0" parTransId="{61B1BBA5-E479-41D2-8C15-306D8654CE74}" sibTransId="{FB651D75-E8A2-4543-9D1D-D558B638E553}"/>
    <dgm:cxn modelId="{6FBC8C85-C3A4-4B5B-B1F6-3C40BD236629}" srcId="{5F10D057-7B37-46A7-8FBB-D7BAFCF70556}" destId="{C3287062-5DE4-4E30-98CA-54773BC89757}" srcOrd="0" destOrd="0" parTransId="{E0F80D90-8882-4D2B-97EB-C80E38DB6346}" sibTransId="{EC82FA32-0899-4DF3-9ECF-F3F8653F1DBF}"/>
    <dgm:cxn modelId="{C77E57DC-6EDE-46A5-BA8A-893FDA1221EB}" srcId="{5F10D057-7B37-46A7-8FBB-D7BAFCF70556}" destId="{BC0FCA4F-880B-4B74-A70F-3D0B39FDAD16}" srcOrd="2" destOrd="0" parTransId="{D95FFAA1-97D7-4BFC-935E-37ABAB017AD1}" sibTransId="{3821A796-0156-4FD6-AB97-25FB5CBD6D1D}"/>
    <dgm:cxn modelId="{338AA2DD-7AE2-4037-BDD7-1E19841E12E1}" type="presOf" srcId="{5F10D057-7B37-46A7-8FBB-D7BAFCF70556}" destId="{65D1B5F8-10FB-45A9-9DC3-FAD1AC36FDF9}" srcOrd="0" destOrd="0" presId="urn:microsoft.com/office/officeart/2018/2/layout/IconVerticalSolidList"/>
    <dgm:cxn modelId="{F6F5EBE8-9BFB-42E2-A689-B087260D4297}" type="presOf" srcId="{C3287062-5DE4-4E30-98CA-54773BC89757}" destId="{ABE36379-F42B-4EF1-B2D7-9CDACB9E1A54}" srcOrd="0" destOrd="0" presId="urn:microsoft.com/office/officeart/2018/2/layout/IconVerticalSolidList"/>
    <dgm:cxn modelId="{99EC1175-4D24-4260-AC43-F324728F0553}" type="presParOf" srcId="{65D1B5F8-10FB-45A9-9DC3-FAD1AC36FDF9}" destId="{5E1D19C7-C889-471B-8CDB-359793ECB7D1}" srcOrd="0" destOrd="0" presId="urn:microsoft.com/office/officeart/2018/2/layout/IconVerticalSolidList"/>
    <dgm:cxn modelId="{CD9E47FE-F4C2-4F84-BF13-6E190671B2F2}" type="presParOf" srcId="{5E1D19C7-C889-471B-8CDB-359793ECB7D1}" destId="{9A516D04-39AE-4AFD-9D6A-FAF6F6F10A23}" srcOrd="0" destOrd="0" presId="urn:microsoft.com/office/officeart/2018/2/layout/IconVerticalSolidList"/>
    <dgm:cxn modelId="{27853795-334C-4469-AAF4-15327B697D43}" type="presParOf" srcId="{5E1D19C7-C889-471B-8CDB-359793ECB7D1}" destId="{1791CC0B-D8B5-429B-94CC-41135D1C4FF4}" srcOrd="1" destOrd="0" presId="urn:microsoft.com/office/officeart/2018/2/layout/IconVerticalSolidList"/>
    <dgm:cxn modelId="{0021484E-370F-458C-AB56-60F902A2C036}" type="presParOf" srcId="{5E1D19C7-C889-471B-8CDB-359793ECB7D1}" destId="{14225BD7-2A27-49D2-8884-EA49D89CEE8D}" srcOrd="2" destOrd="0" presId="urn:microsoft.com/office/officeart/2018/2/layout/IconVerticalSolidList"/>
    <dgm:cxn modelId="{DA243A9B-C18A-4408-B42B-C3FE8FDB1350}" type="presParOf" srcId="{5E1D19C7-C889-471B-8CDB-359793ECB7D1}" destId="{ABE36379-F42B-4EF1-B2D7-9CDACB9E1A54}" srcOrd="3" destOrd="0" presId="urn:microsoft.com/office/officeart/2018/2/layout/IconVerticalSolidList"/>
    <dgm:cxn modelId="{DC0C1F01-207A-4116-9A23-2D1E24EE4769}" type="presParOf" srcId="{65D1B5F8-10FB-45A9-9DC3-FAD1AC36FDF9}" destId="{9F81D546-42AF-4D78-B406-16B5FC90B778}" srcOrd="1" destOrd="0" presId="urn:microsoft.com/office/officeart/2018/2/layout/IconVerticalSolidList"/>
    <dgm:cxn modelId="{B93BEE33-A41B-4003-AF4E-CAAF48E4B157}" type="presParOf" srcId="{65D1B5F8-10FB-45A9-9DC3-FAD1AC36FDF9}" destId="{2B9A6B08-4DDE-4DC4-9F2A-178664677A2F}" srcOrd="2" destOrd="0" presId="urn:microsoft.com/office/officeart/2018/2/layout/IconVerticalSolidList"/>
    <dgm:cxn modelId="{7ACCFD00-B164-4035-9FC0-786C163A8E1F}" type="presParOf" srcId="{2B9A6B08-4DDE-4DC4-9F2A-178664677A2F}" destId="{02CCB52E-A05B-4655-8AB9-EBE5C64797B3}" srcOrd="0" destOrd="0" presId="urn:microsoft.com/office/officeart/2018/2/layout/IconVerticalSolidList"/>
    <dgm:cxn modelId="{1073B9B0-0112-4621-A46B-233F4CFC0DF2}" type="presParOf" srcId="{2B9A6B08-4DDE-4DC4-9F2A-178664677A2F}" destId="{91BE5B38-F4DB-4CC0-97FC-2756026857D3}" srcOrd="1" destOrd="0" presId="urn:microsoft.com/office/officeart/2018/2/layout/IconVerticalSolidList"/>
    <dgm:cxn modelId="{1279105D-3200-4D1B-99D3-5D41C61A60DD}" type="presParOf" srcId="{2B9A6B08-4DDE-4DC4-9F2A-178664677A2F}" destId="{56698C8C-A5E0-4D36-A5BC-F71036C43ECA}" srcOrd="2" destOrd="0" presId="urn:microsoft.com/office/officeart/2018/2/layout/IconVerticalSolidList"/>
    <dgm:cxn modelId="{AA0C264E-8370-4083-AE46-F995F16CD600}" type="presParOf" srcId="{2B9A6B08-4DDE-4DC4-9F2A-178664677A2F}" destId="{464B5158-5F28-4B7C-B04E-D00207DD6E06}" srcOrd="3" destOrd="0" presId="urn:microsoft.com/office/officeart/2018/2/layout/IconVerticalSolidList"/>
    <dgm:cxn modelId="{CC98ABE1-057E-4D4B-B8C7-5B1D874126EB}" type="presParOf" srcId="{65D1B5F8-10FB-45A9-9DC3-FAD1AC36FDF9}" destId="{BBF04BF9-9639-4BB7-83C7-A1B29A2919E5}" srcOrd="3" destOrd="0" presId="urn:microsoft.com/office/officeart/2018/2/layout/IconVerticalSolidList"/>
    <dgm:cxn modelId="{D8666FEB-3C64-480B-B0AE-81CC21875661}" type="presParOf" srcId="{65D1B5F8-10FB-45A9-9DC3-FAD1AC36FDF9}" destId="{749639B1-2F8B-4528-88C5-95654F094E6C}" srcOrd="4" destOrd="0" presId="urn:microsoft.com/office/officeart/2018/2/layout/IconVerticalSolidList"/>
    <dgm:cxn modelId="{F24C1229-8BE2-45EE-B5D4-707276733581}" type="presParOf" srcId="{749639B1-2F8B-4528-88C5-95654F094E6C}" destId="{11B73E6D-0EA7-4F51-84CC-2A0706FE5DAE}" srcOrd="0" destOrd="0" presId="urn:microsoft.com/office/officeart/2018/2/layout/IconVerticalSolidList"/>
    <dgm:cxn modelId="{122C8E79-4C33-4922-8704-BF835F40074E}" type="presParOf" srcId="{749639B1-2F8B-4528-88C5-95654F094E6C}" destId="{0DA54967-08AC-44B4-AA31-CF76D35D2A2A}" srcOrd="1" destOrd="0" presId="urn:microsoft.com/office/officeart/2018/2/layout/IconVerticalSolidList"/>
    <dgm:cxn modelId="{6251B3A1-7F5B-48A8-A03F-EE8FF1C413FF}" type="presParOf" srcId="{749639B1-2F8B-4528-88C5-95654F094E6C}" destId="{D71B3E37-D35C-4A91-8624-28709B077F2C}" srcOrd="2" destOrd="0" presId="urn:microsoft.com/office/officeart/2018/2/layout/IconVerticalSolidList"/>
    <dgm:cxn modelId="{68559338-8F62-4112-88A4-35D3F63066C8}" type="presParOf" srcId="{749639B1-2F8B-4528-88C5-95654F094E6C}" destId="{225935A4-E685-426B-99BF-534CE485F34D}" srcOrd="3" destOrd="0" presId="urn:microsoft.com/office/officeart/2018/2/layout/IconVerticalSolidList"/>
    <dgm:cxn modelId="{2306F7CF-1A94-405F-B7DE-37A70F22E5CC}" type="presParOf" srcId="{65D1B5F8-10FB-45A9-9DC3-FAD1AC36FDF9}" destId="{563C3B85-75CE-48D4-B126-EDF8A40EB274}" srcOrd="5" destOrd="0" presId="urn:microsoft.com/office/officeart/2018/2/layout/IconVerticalSolidList"/>
    <dgm:cxn modelId="{8957B77A-88F3-4C94-AB93-9EA9AA184EA7}" type="presParOf" srcId="{65D1B5F8-10FB-45A9-9DC3-FAD1AC36FDF9}" destId="{DAE3AA89-4FBD-4CB3-89F8-5509DA9B3EC4}" srcOrd="6" destOrd="0" presId="urn:microsoft.com/office/officeart/2018/2/layout/IconVerticalSolidList"/>
    <dgm:cxn modelId="{3A384CC4-38DF-4171-A859-5FD23E2584F7}" type="presParOf" srcId="{DAE3AA89-4FBD-4CB3-89F8-5509DA9B3EC4}" destId="{3E9C1B0E-68EC-448F-A46B-EF81AC6DA235}" srcOrd="0" destOrd="0" presId="urn:microsoft.com/office/officeart/2018/2/layout/IconVerticalSolidList"/>
    <dgm:cxn modelId="{548A2ED2-F308-413C-AD83-388517BBDA29}" type="presParOf" srcId="{DAE3AA89-4FBD-4CB3-89F8-5509DA9B3EC4}" destId="{4382A934-C44F-4853-A420-A840492F64DB}" srcOrd="1" destOrd="0" presId="urn:microsoft.com/office/officeart/2018/2/layout/IconVerticalSolidList"/>
    <dgm:cxn modelId="{B598282D-4A6B-4826-907D-FAAF91CACADA}" type="presParOf" srcId="{DAE3AA89-4FBD-4CB3-89F8-5509DA9B3EC4}" destId="{7E644105-30F4-4FF8-969A-2981174113DA}" srcOrd="2" destOrd="0" presId="urn:microsoft.com/office/officeart/2018/2/layout/IconVerticalSolidList"/>
    <dgm:cxn modelId="{F6A28D9A-B154-4399-A160-39527CBD1486}" type="presParOf" srcId="{DAE3AA89-4FBD-4CB3-89F8-5509DA9B3EC4}" destId="{BD6DDBC7-9ED9-41EB-B2EF-C866367110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E7DD6-47BF-4D89-8027-89182DB24EEE}">
      <dsp:nvSpPr>
        <dsp:cNvPr id="0" name=""/>
        <dsp:cNvSpPr/>
      </dsp:nvSpPr>
      <dsp:spPr>
        <a:xfrm>
          <a:off x="316391" y="1412065"/>
          <a:ext cx="914399" cy="914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E49C5-6F26-45F9-A697-C4F26DF1BEAB}">
      <dsp:nvSpPr>
        <dsp:cNvPr id="0" name=""/>
        <dsp:cNvSpPr/>
      </dsp:nvSpPr>
      <dsp:spPr>
        <a:xfrm>
          <a:off x="1033" y="2489236"/>
          <a:ext cx="1545117" cy="6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Seasonality</a:t>
          </a:r>
        </a:p>
      </dsp:txBody>
      <dsp:txXfrm>
        <a:off x="1033" y="2489236"/>
        <a:ext cx="1545117" cy="637360"/>
      </dsp:txXfrm>
    </dsp:sp>
    <dsp:sp modelId="{B1016940-9330-42A6-9F58-F82EB7D66342}">
      <dsp:nvSpPr>
        <dsp:cNvPr id="0" name=""/>
        <dsp:cNvSpPr/>
      </dsp:nvSpPr>
      <dsp:spPr>
        <a:xfrm>
          <a:off x="2131904" y="1412065"/>
          <a:ext cx="914399" cy="91439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CE08C-2B63-41EB-B924-16F97E329A06}">
      <dsp:nvSpPr>
        <dsp:cNvPr id="0" name=""/>
        <dsp:cNvSpPr/>
      </dsp:nvSpPr>
      <dsp:spPr>
        <a:xfrm>
          <a:off x="1816545" y="2489236"/>
          <a:ext cx="1545117" cy="6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Company Code</a:t>
          </a:r>
        </a:p>
      </dsp:txBody>
      <dsp:txXfrm>
        <a:off x="1816545" y="2489236"/>
        <a:ext cx="1545117" cy="637360"/>
      </dsp:txXfrm>
    </dsp:sp>
    <dsp:sp modelId="{13DFDEF1-3448-46C8-97BC-00B850B74294}">
      <dsp:nvSpPr>
        <dsp:cNvPr id="0" name=""/>
        <dsp:cNvSpPr/>
      </dsp:nvSpPr>
      <dsp:spPr>
        <a:xfrm>
          <a:off x="3947417" y="1412065"/>
          <a:ext cx="914399" cy="9143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FB2E4-282D-4633-841A-BC70CC845F63}">
      <dsp:nvSpPr>
        <dsp:cNvPr id="0" name=""/>
        <dsp:cNvSpPr/>
      </dsp:nvSpPr>
      <dsp:spPr>
        <a:xfrm>
          <a:off x="3632058" y="2489236"/>
          <a:ext cx="1545117" cy="6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Postal Code</a:t>
          </a:r>
        </a:p>
        <a:p>
          <a:pPr marL="0" lvl="0" indent="0" algn="ctr" defTabSz="889000"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632058" y="2489236"/>
        <a:ext cx="1545117" cy="637360"/>
      </dsp:txXfrm>
    </dsp:sp>
    <dsp:sp modelId="{5F2EFCE3-4744-4B66-8AB6-49F9084ACFA1}">
      <dsp:nvSpPr>
        <dsp:cNvPr id="0" name=""/>
        <dsp:cNvSpPr/>
      </dsp:nvSpPr>
      <dsp:spPr>
        <a:xfrm>
          <a:off x="5762930" y="1412065"/>
          <a:ext cx="914399" cy="91439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83EA0-FCFA-4399-820D-C855D9BF76E9}">
      <dsp:nvSpPr>
        <dsp:cNvPr id="0" name=""/>
        <dsp:cNvSpPr/>
      </dsp:nvSpPr>
      <dsp:spPr>
        <a:xfrm>
          <a:off x="5447571" y="2489236"/>
          <a:ext cx="1545117" cy="6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Vendor</a:t>
          </a:r>
        </a:p>
        <a:p>
          <a:pPr marL="0" lvl="0" indent="0" algn="ctr" defTabSz="889000"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447571" y="2489236"/>
        <a:ext cx="1545117" cy="637360"/>
      </dsp:txXfrm>
    </dsp:sp>
    <dsp:sp modelId="{CBE5E107-F9C1-45E2-A9FE-49D564BC6368}">
      <dsp:nvSpPr>
        <dsp:cNvPr id="0" name=""/>
        <dsp:cNvSpPr/>
      </dsp:nvSpPr>
      <dsp:spPr>
        <a:xfrm>
          <a:off x="7578442" y="1412065"/>
          <a:ext cx="914399" cy="9143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22EF-0F1E-48BD-BAFD-D53D13EC410C}">
      <dsp:nvSpPr>
        <dsp:cNvPr id="0" name=""/>
        <dsp:cNvSpPr/>
      </dsp:nvSpPr>
      <dsp:spPr>
        <a:xfrm>
          <a:off x="7263083" y="2489236"/>
          <a:ext cx="1545117" cy="6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Sub Commodity</a:t>
          </a:r>
        </a:p>
      </dsp:txBody>
      <dsp:txXfrm>
        <a:off x="7263083" y="2489236"/>
        <a:ext cx="1545117" cy="637360"/>
      </dsp:txXfrm>
    </dsp:sp>
    <dsp:sp modelId="{579C99BC-1B5C-4F27-8B94-E46245C39D86}">
      <dsp:nvSpPr>
        <dsp:cNvPr id="0" name=""/>
        <dsp:cNvSpPr/>
      </dsp:nvSpPr>
      <dsp:spPr>
        <a:xfrm>
          <a:off x="9393955" y="1412065"/>
          <a:ext cx="914399" cy="9143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48648-DD1B-48EB-9CC9-7EC045E10D69}">
      <dsp:nvSpPr>
        <dsp:cNvPr id="0" name=""/>
        <dsp:cNvSpPr/>
      </dsp:nvSpPr>
      <dsp:spPr>
        <a:xfrm>
          <a:off x="9078596" y="2489236"/>
          <a:ext cx="1545117" cy="6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 panose="020F0502020204030204"/>
            </a:rPr>
            <a:t>Plant</a:t>
          </a:r>
          <a:endParaRPr lang="en-US" sz="2000" kern="1200"/>
        </a:p>
      </dsp:txBody>
      <dsp:txXfrm>
        <a:off x="9078596" y="2489236"/>
        <a:ext cx="1545117" cy="63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9E220-861B-400F-BB44-5AD6A5D1B77A}">
      <dsp:nvSpPr>
        <dsp:cNvPr id="0" name=""/>
        <dsp:cNvSpPr/>
      </dsp:nvSpPr>
      <dsp:spPr>
        <a:xfrm>
          <a:off x="1090152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C914-D546-4C82-9C90-4C657FF10ACF}">
      <dsp:nvSpPr>
        <dsp:cNvPr id="0" name=""/>
        <dsp:cNvSpPr/>
      </dsp:nvSpPr>
      <dsp:spPr>
        <a:xfrm>
          <a:off x="1090152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i="0" kern="1200"/>
            <a:t>Logistic Regression</a:t>
          </a:r>
          <a:endParaRPr lang="en-US" sz="3000" kern="1200"/>
        </a:p>
      </dsp:txBody>
      <dsp:txXfrm>
        <a:off x="1090152" y="1800089"/>
        <a:ext cx="4320000" cy="648000"/>
      </dsp:txXfrm>
    </dsp:sp>
    <dsp:sp modelId="{0BE7EC40-35FC-4D83-AB8E-CA0228728118}">
      <dsp:nvSpPr>
        <dsp:cNvPr id="0" name=""/>
        <dsp:cNvSpPr/>
      </dsp:nvSpPr>
      <dsp:spPr>
        <a:xfrm>
          <a:off x="1090152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What It Does:</a:t>
          </a:r>
          <a:r>
            <a:rPr lang="en-US" sz="1700" b="0" i="0" kern="1200"/>
            <a:t> Helps us understand which factors influence outcomes, such as whether a delivery is late or on-time.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Why We Use</a:t>
          </a:r>
          <a:r>
            <a:rPr lang="en-US" sz="1700" b="1" kern="1200"/>
            <a:t>d</a:t>
          </a:r>
          <a:r>
            <a:rPr lang="en-US" sz="1700" b="1" i="0" kern="1200"/>
            <a:t> It:</a:t>
          </a:r>
          <a:r>
            <a:rPr lang="en-US" sz="1700" b="0" i="0" kern="1200"/>
            <a:t> Simple yet effective way to predict binary results, like a yes/no or true/false situation.</a:t>
          </a:r>
          <a:endParaRPr lang="en-US" sz="1700" kern="1200"/>
        </a:p>
      </dsp:txBody>
      <dsp:txXfrm>
        <a:off x="1090152" y="2530696"/>
        <a:ext cx="4320000" cy="1710158"/>
      </dsp:txXfrm>
    </dsp:sp>
    <dsp:sp modelId="{444E03DB-495D-4693-96AA-FD794E995E8A}">
      <dsp:nvSpPr>
        <dsp:cNvPr id="0" name=""/>
        <dsp:cNvSpPr/>
      </dsp:nvSpPr>
      <dsp:spPr>
        <a:xfrm>
          <a:off x="6166152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80F2C-150F-4A42-AABB-396C198E355C}">
      <dsp:nvSpPr>
        <dsp:cNvPr id="0" name=""/>
        <dsp:cNvSpPr/>
      </dsp:nvSpPr>
      <dsp:spPr>
        <a:xfrm>
          <a:off x="6166152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>
              <a:latin typeface="Calibri" panose="020F0502020204030204"/>
            </a:rPr>
            <a:t>Extreme Gradient Boosting</a:t>
          </a:r>
          <a:endParaRPr lang="en-US" sz="3000" kern="1200"/>
        </a:p>
      </dsp:txBody>
      <dsp:txXfrm>
        <a:off x="6166152" y="1800089"/>
        <a:ext cx="4320000" cy="648000"/>
      </dsp:txXfrm>
    </dsp:sp>
    <dsp:sp modelId="{88C09DDF-D91E-47FB-AFAA-538A5196E917}">
      <dsp:nvSpPr>
        <dsp:cNvPr id="0" name=""/>
        <dsp:cNvSpPr/>
      </dsp:nvSpPr>
      <dsp:spPr>
        <a:xfrm>
          <a:off x="6166152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What It Does:</a:t>
          </a:r>
          <a:r>
            <a:rPr lang="en-US" sz="1700" b="0" i="0" kern="1200">
              <a:solidFill>
                <a:srgbClr val="0F0F0F"/>
              </a:solidFill>
            </a:rPr>
            <a:t> It</a:t>
          </a:r>
          <a:r>
            <a:rPr lang="en-US" sz="1700" kern="1200">
              <a:solidFill>
                <a:srgbClr val="0F0F0F"/>
              </a:solidFill>
            </a:rPr>
            <a:t> starts with a base model and sequentially adds new models that correct the errors made by the previous models.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Why We Used It:</a:t>
          </a:r>
          <a:r>
            <a:rPr lang="en-US" sz="1700" b="0" i="0" kern="1200"/>
            <a:t> It's powerful, handles varied data well, and avoids common mistakes, making our predictions more reliable.</a:t>
          </a:r>
          <a:endParaRPr lang="en-US" sz="1700" kern="1200"/>
        </a:p>
      </dsp:txBody>
      <dsp:txXfrm>
        <a:off x="6166152" y="2530696"/>
        <a:ext cx="4320000" cy="1710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D0044-665E-41B3-8D16-3AD04075DEB3}">
      <dsp:nvSpPr>
        <dsp:cNvPr id="0" name=""/>
        <dsp:cNvSpPr/>
      </dsp:nvSpPr>
      <dsp:spPr>
        <a:xfrm>
          <a:off x="877036" y="21095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1F3F2-1DFB-49E8-9042-47BB8EC6FD59}">
      <dsp:nvSpPr>
        <dsp:cNvPr id="0" name=""/>
        <dsp:cNvSpPr/>
      </dsp:nvSpPr>
      <dsp:spPr>
        <a:xfrm>
          <a:off x="877036" y="18999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latin typeface="Calibri" panose="020F0502020204030204"/>
            </a:rPr>
            <a:t>Time Series Split</a:t>
          </a:r>
          <a:endParaRPr lang="en-US" sz="3600" kern="1200"/>
        </a:p>
      </dsp:txBody>
      <dsp:txXfrm>
        <a:off x="877036" y="1899947"/>
        <a:ext cx="4320000" cy="648000"/>
      </dsp:txXfrm>
    </dsp:sp>
    <dsp:sp modelId="{3D93847B-2A02-471D-9864-E7270100C5EF}">
      <dsp:nvSpPr>
        <dsp:cNvPr id="0" name=""/>
        <dsp:cNvSpPr/>
      </dsp:nvSpPr>
      <dsp:spPr>
        <a:xfrm>
          <a:off x="877036" y="2630271"/>
          <a:ext cx="4320000" cy="1696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latin typeface="Calibri" panose="020F0502020204030204"/>
            </a:rPr>
            <a:t>What it does</a:t>
          </a:r>
          <a:r>
            <a:rPr lang="en-US" sz="1700" b="0" i="0" kern="1200">
              <a:latin typeface="Calibri" panose="020F0502020204030204"/>
            </a:rPr>
            <a:t>: Time</a:t>
          </a:r>
          <a:r>
            <a:rPr lang="en-US" sz="1700" b="0" i="0" kern="1200"/>
            <a:t> series split divides the dataset into training and test sets in a sequential manner, ensuring that the training set always precedes the test set in time.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Why We Use</a:t>
          </a:r>
          <a:r>
            <a:rPr lang="en-US" sz="1700" b="1" kern="1200"/>
            <a:t>d</a:t>
          </a:r>
          <a:r>
            <a:rPr lang="en-US" sz="1700" b="1" i="0" kern="1200"/>
            <a:t> It:</a:t>
          </a:r>
          <a:r>
            <a:rPr lang="en-US" sz="1700" b="0" i="0" kern="1200">
              <a:latin typeface="Calibri" panose="020F0502020204030204"/>
            </a:rPr>
            <a:t> To ensure the temporal order </a:t>
          </a:r>
          <a:r>
            <a:rPr lang="en-US" sz="1700" kern="1200">
              <a:latin typeface="Calibri" panose="020F0502020204030204"/>
            </a:rPr>
            <a:t>is maintained, which is crucial for analysis</a:t>
          </a:r>
          <a:endParaRPr lang="en-US" sz="1700" kern="1200"/>
        </a:p>
      </dsp:txBody>
      <dsp:txXfrm>
        <a:off x="877036" y="2630271"/>
        <a:ext cx="4320000" cy="1696882"/>
      </dsp:txXfrm>
    </dsp:sp>
    <dsp:sp modelId="{6BCB9E73-BE11-4EE8-85EF-43D020A0F49D}">
      <dsp:nvSpPr>
        <dsp:cNvPr id="0" name=""/>
        <dsp:cNvSpPr/>
      </dsp:nvSpPr>
      <dsp:spPr>
        <a:xfrm>
          <a:off x="5953036" y="21095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28BB8-AB9B-4FA6-9E59-06BD01823FA0}">
      <dsp:nvSpPr>
        <dsp:cNvPr id="0" name=""/>
        <dsp:cNvSpPr/>
      </dsp:nvSpPr>
      <dsp:spPr>
        <a:xfrm>
          <a:off x="5953036" y="189994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latin typeface="Calibri" panose="020F0502020204030204"/>
            </a:rPr>
            <a:t>SMOTE Oversampling</a:t>
          </a:r>
          <a:endParaRPr lang="en-US" sz="3600" kern="1200"/>
        </a:p>
      </dsp:txBody>
      <dsp:txXfrm>
        <a:off x="5953036" y="1899947"/>
        <a:ext cx="4320000" cy="648000"/>
      </dsp:txXfrm>
    </dsp:sp>
    <dsp:sp modelId="{F5B248A0-D7BC-4B1C-AC1D-DC999C744BE3}">
      <dsp:nvSpPr>
        <dsp:cNvPr id="0" name=""/>
        <dsp:cNvSpPr/>
      </dsp:nvSpPr>
      <dsp:spPr>
        <a:xfrm>
          <a:off x="5953036" y="2630271"/>
          <a:ext cx="4320000" cy="1696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What It Does:</a:t>
          </a:r>
          <a:r>
            <a:rPr lang="en-US" sz="1700" b="0" i="0" kern="1200">
              <a:latin typeface="Calibri" panose="020F0502020204030204"/>
            </a:rPr>
            <a:t> </a:t>
          </a:r>
          <a:r>
            <a:rPr lang="en-US" sz="1700" b="0" i="0" kern="1200"/>
            <a:t>SMOTE creates synthetic samples for the minority class instead of simply duplicating existing ones.</a:t>
          </a:r>
          <a:r>
            <a:rPr lang="en-US" sz="1700" b="0" i="0" kern="1200">
              <a:latin typeface="Calibri" panose="020F0502020204030204"/>
            </a:rPr>
            <a:t>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Why We Used It:</a:t>
          </a:r>
          <a:r>
            <a:rPr lang="en-US" sz="1700" b="0" i="0" kern="1200">
              <a:latin typeface="Calibri" panose="020F0502020204030204"/>
            </a:rPr>
            <a:t> To</a:t>
          </a:r>
          <a:r>
            <a:rPr lang="en-US" sz="1700" kern="1200">
              <a:latin typeface="Calibri" panose="020F0502020204030204"/>
            </a:rPr>
            <a:t> balance the data and prevent overfitting of the model. Oversampling is carried out on training dataset only.</a:t>
          </a:r>
          <a:endParaRPr lang="en-US" sz="1700" kern="1200"/>
        </a:p>
      </dsp:txBody>
      <dsp:txXfrm>
        <a:off x="5953036" y="2630271"/>
        <a:ext cx="4320000" cy="1696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16D04-39AE-4AFD-9D6A-FAF6F6F10A23}">
      <dsp:nvSpPr>
        <dsp:cNvPr id="0" name=""/>
        <dsp:cNvSpPr/>
      </dsp:nvSpPr>
      <dsp:spPr>
        <a:xfrm>
          <a:off x="0" y="4540"/>
          <a:ext cx="11455884" cy="939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1CC0B-D8B5-429B-94CC-41135D1C4FF4}">
      <dsp:nvSpPr>
        <dsp:cNvPr id="0" name=""/>
        <dsp:cNvSpPr/>
      </dsp:nvSpPr>
      <dsp:spPr>
        <a:xfrm>
          <a:off x="284179" y="215914"/>
          <a:ext cx="517195" cy="516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36379-F42B-4EF1-B2D7-9CDACB9E1A54}">
      <dsp:nvSpPr>
        <dsp:cNvPr id="0" name=""/>
        <dsp:cNvSpPr/>
      </dsp:nvSpPr>
      <dsp:spPr>
        <a:xfrm>
          <a:off x="1085555" y="4540"/>
          <a:ext cx="10305123" cy="105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852" tIns="111852" rIns="111852" bIns="1118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Vendor </a:t>
          </a:r>
          <a:r>
            <a:rPr lang="en-US" sz="2000" b="1" kern="1200">
              <a:latin typeface="Calibri" panose="020F0502020204030204"/>
            </a:rPr>
            <a:t>Flagging</a:t>
          </a:r>
          <a:r>
            <a:rPr lang="en-US" sz="2000" kern="1200"/>
            <a:t>: Use </a:t>
          </a:r>
          <a:r>
            <a:rPr lang="en-US" sz="2000" kern="1200">
              <a:latin typeface="Calibri" panose="020F0502020204030204"/>
            </a:rPr>
            <a:t>a</a:t>
          </a:r>
          <a:r>
            <a:rPr lang="en-US" sz="2000" kern="1200"/>
            <a:t> </a:t>
          </a:r>
          <a:r>
            <a:rPr lang="en-US" sz="2000" kern="1200">
              <a:latin typeface="Calibri" panose="020F0502020204030204"/>
            </a:rPr>
            <a:t>‘Vendor</a:t>
          </a:r>
          <a:r>
            <a:rPr lang="en-US" sz="2000" kern="1200"/>
            <a:t> Flag'</a:t>
          </a:r>
          <a:r>
            <a:rPr lang="en-US" sz="2000" kern="1200">
              <a:latin typeface="Calibri" panose="020F0502020204030204"/>
            </a:rPr>
            <a:t> metric to generate a report that pinpoints</a:t>
          </a:r>
          <a:r>
            <a:rPr lang="en-US" sz="2000" kern="1200"/>
            <a:t> suppliers who may be late for specific materials, locations, and sub-commodities, and perform root cause analysis on issues.</a:t>
          </a:r>
        </a:p>
      </dsp:txBody>
      <dsp:txXfrm>
        <a:off x="1085555" y="4540"/>
        <a:ext cx="10305123" cy="1056866"/>
      </dsp:txXfrm>
    </dsp:sp>
    <dsp:sp modelId="{02CCB52E-A05B-4655-8AB9-EBE5C64797B3}">
      <dsp:nvSpPr>
        <dsp:cNvPr id="0" name=""/>
        <dsp:cNvSpPr/>
      </dsp:nvSpPr>
      <dsp:spPr>
        <a:xfrm>
          <a:off x="0" y="1325624"/>
          <a:ext cx="11455884" cy="939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E5B38-F4DB-4CC0-97FC-2756026857D3}">
      <dsp:nvSpPr>
        <dsp:cNvPr id="0" name=""/>
        <dsp:cNvSpPr/>
      </dsp:nvSpPr>
      <dsp:spPr>
        <a:xfrm>
          <a:off x="284179" y="1536998"/>
          <a:ext cx="517195" cy="516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B5158-5F28-4B7C-B04E-D00207DD6E06}">
      <dsp:nvSpPr>
        <dsp:cNvPr id="0" name=""/>
        <dsp:cNvSpPr/>
      </dsp:nvSpPr>
      <dsp:spPr>
        <a:xfrm>
          <a:off x="1085555" y="1325624"/>
          <a:ext cx="10305123" cy="105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852" tIns="111852" rIns="111852" bIns="1118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alibri" panose="020F0502020204030204"/>
            </a:rPr>
            <a:t>Alternate Vendor</a:t>
          </a:r>
          <a:r>
            <a:rPr lang="en-US" sz="2000" kern="1200"/>
            <a:t>: </a:t>
          </a:r>
          <a:r>
            <a:rPr lang="en-US" sz="2000" kern="1200">
              <a:latin typeface="Calibri" panose="020F0502020204030204"/>
            </a:rPr>
            <a:t>Proactively target suppliers that are predicted to be late for certain materials by contacting suppliers early to confirm delivery date and change supplier if needed based on recommendations.</a:t>
          </a:r>
          <a:endParaRPr lang="en-US" sz="2000" kern="1200"/>
        </a:p>
      </dsp:txBody>
      <dsp:txXfrm>
        <a:off x="1085555" y="1325624"/>
        <a:ext cx="10305123" cy="1056866"/>
      </dsp:txXfrm>
    </dsp:sp>
    <dsp:sp modelId="{11B73E6D-0EA7-4F51-84CC-2A0706FE5DAE}">
      <dsp:nvSpPr>
        <dsp:cNvPr id="0" name=""/>
        <dsp:cNvSpPr/>
      </dsp:nvSpPr>
      <dsp:spPr>
        <a:xfrm>
          <a:off x="0" y="2646708"/>
          <a:ext cx="11455884" cy="939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54967-08AC-44B4-AA31-CF76D35D2A2A}">
      <dsp:nvSpPr>
        <dsp:cNvPr id="0" name=""/>
        <dsp:cNvSpPr/>
      </dsp:nvSpPr>
      <dsp:spPr>
        <a:xfrm>
          <a:off x="284179" y="2858081"/>
          <a:ext cx="517195" cy="516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935A4-E685-426B-99BF-534CE485F34D}">
      <dsp:nvSpPr>
        <dsp:cNvPr id="0" name=""/>
        <dsp:cNvSpPr/>
      </dsp:nvSpPr>
      <dsp:spPr>
        <a:xfrm>
          <a:off x="1085555" y="2646708"/>
          <a:ext cx="10305123" cy="105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852" tIns="111852" rIns="111852" bIns="1118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Vendor Selection</a:t>
          </a:r>
          <a:r>
            <a:rPr lang="en-US" sz="2000" kern="1200"/>
            <a:t>: For materials with multiple vendors, u</a:t>
          </a:r>
          <a:r>
            <a:rPr lang="en-US" sz="2000" kern="1200">
              <a:latin typeface="Calibri" panose="020F0502020204030204"/>
            </a:rPr>
            <a:t>se multivariate model output to optimize the selection of vendors with best performance.</a:t>
          </a:r>
          <a:endParaRPr lang="en-US" sz="2000" kern="1200"/>
        </a:p>
      </dsp:txBody>
      <dsp:txXfrm>
        <a:off x="1085555" y="2646708"/>
        <a:ext cx="10305123" cy="1056866"/>
      </dsp:txXfrm>
    </dsp:sp>
    <dsp:sp modelId="{3E9C1B0E-68EC-448F-A46B-EF81AC6DA235}">
      <dsp:nvSpPr>
        <dsp:cNvPr id="0" name=""/>
        <dsp:cNvSpPr/>
      </dsp:nvSpPr>
      <dsp:spPr>
        <a:xfrm>
          <a:off x="0" y="3967792"/>
          <a:ext cx="11455884" cy="939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2A934-C44F-4853-A420-A840492F64DB}">
      <dsp:nvSpPr>
        <dsp:cNvPr id="0" name=""/>
        <dsp:cNvSpPr/>
      </dsp:nvSpPr>
      <dsp:spPr>
        <a:xfrm>
          <a:off x="284179" y="4179165"/>
          <a:ext cx="517195" cy="51669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DDBC7-9ED9-41EB-B2EF-C86636711097}">
      <dsp:nvSpPr>
        <dsp:cNvPr id="0" name=""/>
        <dsp:cNvSpPr/>
      </dsp:nvSpPr>
      <dsp:spPr>
        <a:xfrm>
          <a:off x="1085555" y="3967792"/>
          <a:ext cx="10305123" cy="1056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852" tIns="111852" rIns="111852" bIns="1118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Vendor Managed Inventory:</a:t>
          </a:r>
          <a:r>
            <a:rPr lang="en-US" sz="2000" kern="1200"/>
            <a:t> For vendors who are significantly late, contact them about the option of doing VMI.</a:t>
          </a:r>
          <a:endParaRPr lang="en-US" sz="2000" kern="1200">
            <a:latin typeface="Calibri" panose="020F0502020204030204"/>
          </a:endParaRPr>
        </a:p>
      </dsp:txBody>
      <dsp:txXfrm>
        <a:off x="1085555" y="3967792"/>
        <a:ext cx="10305123" cy="1056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2F477-51E5-485E-86E5-0249E6311EE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1854E-17AB-45FB-9675-6B84C756C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1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cs typeface="Calibri"/>
              </a:rPr>
              <a:t>Nabeel Raheem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Responsible for Slide: Drake, Hilary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Hilary formatted it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2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7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405525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1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93148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1983042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3583462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48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354929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6A583-72CC-4CF0-A4E7-FD602D69D5F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5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399295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58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898630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1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7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01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80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45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4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18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6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18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Nabeel Raheem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71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8CCFA-56C2-43F7-A108-EDBF245B1D10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651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Nabeel Raheem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63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Nabeel Raheem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96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43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2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Nabeel Raheem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1854E-17AB-45FB-9675-6B84C756CD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2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Nabeel Raheem</a:t>
            </a:r>
          </a:p>
        </p:txBody>
      </p:sp>
    </p:spTree>
    <p:extLst>
      <p:ext uri="{BB962C8B-B14F-4D97-AF65-F5344CB8AC3E}">
        <p14:creationId xmlns:p14="http://schemas.microsoft.com/office/powerpoint/2010/main" val="8580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C6C038-2352-5D4E-8D1C-AD3FA865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E03E0-3135-8F43-9F3D-1CEA024F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4" y="-7144"/>
            <a:ext cx="12273280" cy="6903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731DB-9EFD-BF45-AA72-2F7B80F6B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173" y="2029984"/>
            <a:ext cx="8064843" cy="2387600"/>
          </a:xfrm>
          <a:prstGeom prst="rect">
            <a:avLst/>
          </a:prstGeom>
        </p:spPr>
        <p:txBody>
          <a:bodyPr anchor="b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7425F-D6C1-4048-A194-B7C5FB31C0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5172" y="4614341"/>
            <a:ext cx="6878595" cy="424732"/>
          </a:xfrm>
        </p:spPr>
        <p:txBody>
          <a:bodyPr/>
          <a:lstStyle>
            <a:lvl1pPr marL="0" indent="0" algn="l">
              <a:buNone/>
              <a:defRPr sz="2400" b="1" i="1">
                <a:solidFill>
                  <a:srgbClr val="FED30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F3CDB-A3EA-7249-AB85-4BD33D5D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23" y="668216"/>
            <a:ext cx="3027248" cy="6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D35C36-67D5-9C4C-9FF9-A8E098909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7" r="27156"/>
          <a:stretch/>
        </p:blipFill>
        <p:spPr>
          <a:xfrm>
            <a:off x="5416063" y="0"/>
            <a:ext cx="67759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1333F-7192-8946-BDCE-ECFA21DDB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380"/>
          <a:stretch/>
        </p:blipFill>
        <p:spPr>
          <a:xfrm>
            <a:off x="0" y="0"/>
            <a:ext cx="12192000" cy="1825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CA4A4-5991-1643-98F2-E3A58DB028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D06A-A79E-2447-961E-0A8245B87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825624"/>
            <a:ext cx="4872366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5D55F45-E9C7-8842-B7BF-9F8E778A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Content - Yellow 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0BF1B6-0614-D146-8FA9-4832D1361540}"/>
              </a:ext>
            </a:extLst>
          </p:cNvPr>
          <p:cNvSpPr/>
          <p:nvPr/>
        </p:nvSpPr>
        <p:spPr>
          <a:xfrm>
            <a:off x="0" y="0"/>
            <a:ext cx="12192000" cy="6919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3D898-DB08-2345-95F0-0D64A3A38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18"/>
          <a:stretch/>
        </p:blipFill>
        <p:spPr>
          <a:xfrm>
            <a:off x="0" y="0"/>
            <a:ext cx="12192000" cy="1816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DD46E-7F83-EF48-AB47-92247CE636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B0295B-2371-E042-98B4-5A0860DC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A83F15-FF95-1B48-A07E-8A4B8BC2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11150073" cy="4408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0EF3BE5-D08C-4443-AC5C-3B1E146B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38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Content - Yellow White 1" userDrawn="1">
  <p:cSld name="1_Header Content - Yellow White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75741"/>
          <a:stretch/>
        </p:blipFill>
        <p:spPr>
          <a:xfrm>
            <a:off x="0" y="0"/>
            <a:ext cx="121920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334" y="286819"/>
            <a:ext cx="17526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19FCD-7543-76F1-D27B-84269E7AEC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3697" y="1473068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6BAA3BF-F4D6-23A6-77A7-461D45D9A2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3697" y="272116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C5BB8F-6EC8-5BB1-9522-0CA468F906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3697" y="3969252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BE86A14-C10F-0839-1C11-6F66F9AD1F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697" y="524343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0C2DC6-DCEF-6579-24DF-50D2AC8406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135" y="1473068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9A5AA35-AE64-11BD-5248-DDB885B40BE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40930" y="1473068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B744EAF-F0FF-757D-6EF8-6EFF86A440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40930" y="272116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6EA8BE4-7AC1-75C4-1C68-AFC739FAF98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930" y="3969252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FE68801-6151-5F64-45B5-4329652093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40930" y="524343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9DAA7871-88E9-E8A9-32F6-DC720E6E36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85134" y="2734203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91BC976-5404-B6E6-9EEC-699AF7EFF4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5133" y="3969252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709DD9E-1A79-C78F-D7DE-5E02687F2A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5132" y="5243431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6F57552-0005-8DBD-C2DC-980BD64E29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51069" y="1473068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8E3212F-AF15-2446-5E73-00FDCD2874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1068" y="2734203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C9B86F6-7DBF-6623-5A7C-918F90E1EF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51067" y="3969252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1622530-5F39-7080-FDF7-162A8B38F3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1066" y="5243431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509108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Picture - White">
  <p:cSld name="Text and Picture - Whi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6248400" y="1714500"/>
            <a:ext cx="5943600" cy="5126037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43697" y="1825624"/>
            <a:ext cx="4872366" cy="453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76C2E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334" y="286819"/>
            <a:ext cx="1752600" cy="3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824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Content - Yellow White 1 1">
  <p:cSld name="Header Content - Yellow White 1 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/>
          </a:blip>
          <a:srcRect b="75741"/>
          <a:stretch/>
        </p:blipFill>
        <p:spPr>
          <a:xfrm>
            <a:off x="0" y="0"/>
            <a:ext cx="12191998" cy="16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334" y="286819"/>
            <a:ext cx="17526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543697" y="0"/>
            <a:ext cx="87363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1"/>
          </p:nvPr>
        </p:nvSpPr>
        <p:spPr>
          <a:xfrm>
            <a:off x="543696" y="1825624"/>
            <a:ext cx="11150100" cy="4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ldNum" idx="12"/>
          </p:nvPr>
        </p:nvSpPr>
        <p:spPr>
          <a:xfrm>
            <a:off x="11254154" y="6523893"/>
            <a:ext cx="9378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177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Header Content - Yellow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6408F-ED0D-9D41-BD0C-9D9CC273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41"/>
          <a:stretch/>
        </p:blipFill>
        <p:spPr>
          <a:xfrm>
            <a:off x="0" y="0"/>
            <a:ext cx="12192000" cy="166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22566-7FB5-2C45-85D5-2AEED9D5F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241738-B5CC-8949-B72A-2C6029CA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CE2F85-C568-AF42-9135-FF487DAA4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11150073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CE0065-578C-984D-ACC3-6205C04B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DAEE2-AF4C-FF42-8B74-7D4BA213D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6D9CD-AA51-9628-7CBE-A7E3AC0614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4" name="Google Shape;33;p5">
            <a:extLst>
              <a:ext uri="{FF2B5EF4-FFF2-40B4-BE49-F238E27FC236}">
                <a16:creationId xmlns:a16="http://schemas.microsoft.com/office/drawing/2014/main" id="{733E09D8-EA7C-92AC-7BB4-25D109AFB6C9}"/>
              </a:ext>
            </a:extLst>
          </p:cNvPr>
          <p:cNvSpPr txBox="1">
            <a:spLocks/>
          </p:cNvSpPr>
          <p:nvPr/>
        </p:nvSpPr>
        <p:spPr>
          <a:xfrm>
            <a:off x="11254154" y="6523893"/>
            <a:ext cx="937846" cy="31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B23A305-C907-2D49-7095-5F5B94E8DA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40930" y="1473068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C2D6521-6B98-5AC2-3659-758E192D74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40930" y="272116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62DCEEB-33C6-1143-1C6B-63F60080B21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930" y="3969252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837F875-2F62-AA68-0F73-7FB63716EE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40930" y="524343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96962B3-8A9D-900E-0DD5-636310FBC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51069" y="1473068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881757A-801F-A4A2-2847-A4FD5E70B2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1068" y="2734203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32070C4-E186-12D5-3EE2-1F9103B249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51067" y="3969252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187D8F9-7487-D1E6-7366-9A6A2990EC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1066" y="5243431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53A2B5D-E578-4AF4-34EB-54BF257C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825624"/>
            <a:ext cx="4872366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455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10748-0609-C44F-9879-A3D48D7E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56"/>
          <a:stretch/>
        </p:blipFill>
        <p:spPr>
          <a:xfrm>
            <a:off x="3310890" y="0"/>
            <a:ext cx="888111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DAEE2-AF4C-FF42-8B74-7D4BA213D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23E7B-C8EE-D44F-BC51-64A2E16012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Agenda or Section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59B8BB-915B-8148-8C84-6ED999BD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825624"/>
            <a:ext cx="4872366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0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DAEE2-AF4C-FF42-8B74-7D4BA213D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Slide for larger team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6D9CD-AA51-9628-7CBE-A7E3AC0614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4" name="Google Shape;33;p5">
            <a:extLst>
              <a:ext uri="{FF2B5EF4-FFF2-40B4-BE49-F238E27FC236}">
                <a16:creationId xmlns:a16="http://schemas.microsoft.com/office/drawing/2014/main" id="{733E09D8-EA7C-92AC-7BB4-25D109AFB6C9}"/>
              </a:ext>
            </a:extLst>
          </p:cNvPr>
          <p:cNvSpPr txBox="1">
            <a:spLocks/>
          </p:cNvSpPr>
          <p:nvPr/>
        </p:nvSpPr>
        <p:spPr>
          <a:xfrm>
            <a:off x="11254154" y="6523893"/>
            <a:ext cx="937846" cy="31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400" kern="12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E850540-12B5-FA78-D19F-8DA324DB07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3697" y="1473068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751CBAA-23D7-5567-D41D-287D04883B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3697" y="272116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97E552F-796B-F534-0808-D1DA18C5A4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3697" y="3969252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889C79F-11A1-E589-31B0-E5C07ED55C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697" y="524343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9ED0664D-9A37-7699-76CF-A1B093A6F8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135" y="1473068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B23A305-C907-2D49-7095-5F5B94E8DA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40930" y="1473068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C2D6521-6B98-5AC2-3659-758E192D74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40930" y="272116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62DCEEB-33C6-1143-1C6B-63F60080B21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930" y="3969252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837F875-2F62-AA68-0F73-7FB63716EE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40930" y="5243430"/>
            <a:ext cx="1097280" cy="1097280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DBE610-9AD9-1AF8-BB16-C4EF55DC3B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85134" y="2734203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C1E351-681D-F130-ADB0-8643CF1BB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5133" y="3969252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70E2159-4A69-0D37-4578-40C85BF6E1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85132" y="5243431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96962B3-8A9D-900E-0DD5-636310FBC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51069" y="1473068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881757A-801F-A4A2-2847-A4FD5E70B2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1068" y="2734203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32070C4-E186-12D5-3EE2-1F9103B249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51067" y="3969252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187D8F9-7487-D1E6-7366-9A6A2990EC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1066" y="5243431"/>
            <a:ext cx="4211637" cy="1097279"/>
          </a:xfrm>
        </p:spPr>
        <p:txBody>
          <a:bodyPr anchor="ctr"/>
          <a:lstStyle>
            <a:lvl1pPr marL="9144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24054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4A994-59A5-5940-9C81-F192D1C5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04" y="-37433"/>
            <a:ext cx="12271248" cy="6902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856FE-92E9-CB44-A4CF-4902D3BD62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79F124-31BC-1D4D-B977-305FE162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4656"/>
            <a:ext cx="7236385" cy="2852737"/>
          </a:xfrm>
          <a:prstGeom prst="rect">
            <a:avLst/>
          </a:prstGeo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2DB79-11FC-954D-8167-5992F13EA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94381"/>
            <a:ext cx="10515600" cy="424732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AED7FB-4D0A-544A-BD45-803D8F53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6408F-ED0D-9D41-BD0C-9D9CC273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41"/>
          <a:stretch/>
        </p:blipFill>
        <p:spPr>
          <a:xfrm>
            <a:off x="0" y="0"/>
            <a:ext cx="12192000" cy="166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22566-7FB5-2C45-85D5-2AEED9D5F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241738-B5CC-8949-B72A-2C6029CA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CE2F85-C568-AF42-9135-FF487DAA4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11150073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CE0065-578C-984D-ACC3-6205C04B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3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DAEE2-AF4C-FF42-8B74-7D4BA213D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3E8D85-203D-C828-DE80-4B033F7794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8400" y="1714500"/>
            <a:ext cx="5943600" cy="51260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59B8BB-915B-8148-8C84-6ED999BD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825624"/>
            <a:ext cx="4872366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6D9CD-AA51-9628-7CBE-A7E3AC0614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3E8D85-203D-C828-DE80-4B033F7794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248" y="0"/>
            <a:ext cx="4873752" cy="6857999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DAEE2-AF4C-FF42-8B74-7D4BA213D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59B8BB-915B-8148-8C84-6ED999BD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7" y="1825624"/>
            <a:ext cx="4872366" cy="453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23E7B-C8EE-D44F-BC51-64A2E16012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DAEE2-AF4C-FF42-8B74-7D4BA213D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99"/>
          <a:stretch/>
        </p:blipFill>
        <p:spPr>
          <a:xfrm>
            <a:off x="0" y="0"/>
            <a:ext cx="12192000" cy="1714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0B4AA-3D09-C846-84C5-DE75B74B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  <a:prstGeom prst="rect">
            <a:avLst/>
          </a:prstGeom>
        </p:spPr>
        <p:txBody>
          <a:bodyPr lIns="0"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D35958-C5B6-3542-85E4-FF775A64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154" y="6523893"/>
            <a:ext cx="937846" cy="3165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A456724-DFFF-428E-857D-983F3ED24C3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6D9CD-AA51-9628-7CBE-A7E3AC0614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286819"/>
            <a:ext cx="1752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7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32E56-D825-8343-A674-05F30A1D3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84460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7242C72E-8D77-774D-B003-4281FE07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37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9" r:id="rId6"/>
    <p:sldLayoutId id="2147483760" r:id="rId7"/>
    <p:sldLayoutId id="2147483761" r:id="rId8"/>
    <p:sldLayoutId id="2147483762" r:id="rId9"/>
    <p:sldLayoutId id="2147483758" r:id="rId10"/>
    <p:sldLayoutId id="2147483763" r:id="rId11"/>
    <p:sldLayoutId id="2147483764" r:id="rId12"/>
    <p:sldLayoutId id="2147483766" r:id="rId13"/>
    <p:sldLayoutId id="2147483767" r:id="rId14"/>
    <p:sldLayoutId id="21474837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7_AA70A81A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8C_6FD9F9D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B_473AED7F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C_5112D59D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78_C10B051C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D_DF53E68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E_33A4923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4_8F157E9F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5_24E641A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F_FDDF039A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62_DF8B4B2E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81_6096BE7B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8B_783A279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77_64A89F1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E4E02E_9DCC5B5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3C1FD7-41E1-70B8-62A7-ADB0513C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284" y="1747085"/>
            <a:ext cx="9148814" cy="2330133"/>
          </a:xfrm>
        </p:spPr>
        <p:txBody>
          <a:bodyPr/>
          <a:lstStyle/>
          <a:p>
            <a:r>
              <a:rPr lang="en-US" sz="4800">
                <a:cs typeface="Calibri"/>
              </a:rPr>
              <a:t>ASSESSING SUPPLY CHAIN DISRUPTIONS AT INVISTA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E1268-5D59-888C-CD74-FF506FB23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284" y="4601093"/>
            <a:ext cx="6878595" cy="867930"/>
          </a:xfrm>
        </p:spPr>
        <p:txBody>
          <a:bodyPr vert="horz" lIns="91440" tIns="45720" rIns="91440" bIns="45720" rtlCol="0" anchor="t">
            <a:spAutoFit/>
          </a:bodyPr>
          <a:lstStyle/>
          <a:p>
            <a:pPr algn="ctr"/>
            <a:r>
              <a:rPr lang="en-US" sz="2800" dirty="0">
                <a:ea typeface="Calibri"/>
                <a:cs typeface="Calibri"/>
              </a:rPr>
              <a:t>MASTER OF SCIENCE IN BUSINESS ANALYTICS CAPSTONE PROJECT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46"/>
          <p:cNvCxnSpPr/>
          <p:nvPr/>
        </p:nvCxnSpPr>
        <p:spPr>
          <a:xfrm>
            <a:off x="1183192" y="2015154"/>
            <a:ext cx="10133756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5" name="Google Shape;375;p46"/>
          <p:cNvSpPr/>
          <p:nvPr/>
        </p:nvSpPr>
        <p:spPr>
          <a:xfrm>
            <a:off x="1183192" y="2015154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6"/>
          <p:cNvSpPr txBox="1"/>
          <p:nvPr/>
        </p:nvSpPr>
        <p:spPr>
          <a:xfrm>
            <a:off x="1183192" y="1561216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 Creation Date (Day, Month, Year) : 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Correlation with seasonality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46"/>
          <p:cNvCxnSpPr/>
          <p:nvPr/>
        </p:nvCxnSpPr>
        <p:spPr>
          <a:xfrm>
            <a:off x="1183192" y="2468909"/>
            <a:ext cx="10133756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8" name="Google Shape;378;p46"/>
          <p:cNvSpPr/>
          <p:nvPr/>
        </p:nvSpPr>
        <p:spPr>
          <a:xfrm>
            <a:off x="1183192" y="2468909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6"/>
          <p:cNvSpPr txBox="1"/>
          <p:nvPr/>
        </p:nvSpPr>
        <p:spPr>
          <a:xfrm>
            <a:off x="1183147" y="2015184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Plant ID: 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 plants, see which plants have more late deliveries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46"/>
          <p:cNvCxnSpPr/>
          <p:nvPr/>
        </p:nvCxnSpPr>
        <p:spPr>
          <a:xfrm>
            <a:off x="1183192" y="3185801"/>
            <a:ext cx="10133756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1" name="Google Shape;381;p46"/>
          <p:cNvSpPr txBox="1"/>
          <p:nvPr/>
        </p:nvSpPr>
        <p:spPr>
          <a:xfrm>
            <a:off x="1183238" y="2441492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>
              <a:buClr>
                <a:schemeClr val="dk1"/>
              </a:buClr>
              <a:buSzPts val="1900"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Company Code ID:</a:t>
            </a: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>
                <a:solidFill>
                  <a:srgbClr val="444444"/>
                </a:solidFill>
                <a:latin typeface="Montserrat"/>
                <a:ea typeface="Montserrat"/>
                <a:cs typeface="Arial"/>
                <a:sym typeface="Montserrat"/>
              </a:rPr>
              <a:t>The ID of the company from which the materials are being delivered into the plants of INVISTA.</a:t>
            </a:r>
            <a:endParaRPr lang="en-US" sz="1700">
              <a:solidFill>
                <a:srgbClr val="444444"/>
              </a:solidFill>
              <a:latin typeface="Montserrat"/>
              <a:ea typeface="Montserrat"/>
              <a:cs typeface="Arial"/>
            </a:endParaRPr>
          </a:p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None/>
            </a:pPr>
            <a:endParaRPr lang="en-US" sz="17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83" name="Google Shape;383;p46"/>
          <p:cNvSpPr/>
          <p:nvPr/>
        </p:nvSpPr>
        <p:spPr>
          <a:xfrm>
            <a:off x="1183192" y="3376420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4" name="Google Shape;384;p46"/>
          <p:cNvCxnSpPr/>
          <p:nvPr/>
        </p:nvCxnSpPr>
        <p:spPr>
          <a:xfrm>
            <a:off x="1183192" y="3830176"/>
            <a:ext cx="10133756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46"/>
          <p:cNvSpPr/>
          <p:nvPr/>
        </p:nvSpPr>
        <p:spPr>
          <a:xfrm>
            <a:off x="1183192" y="3830176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1183147" y="3376406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endParaRPr sz="2000"/>
          </a:p>
        </p:txBody>
      </p:sp>
      <p:sp>
        <p:nvSpPr>
          <p:cNvPr id="388" name="Google Shape;388;p46"/>
          <p:cNvSpPr txBox="1"/>
          <p:nvPr/>
        </p:nvSpPr>
        <p:spPr>
          <a:xfrm>
            <a:off x="1183283" y="3892990"/>
            <a:ext cx="10133756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900"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Vendors ID: 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Calibri"/>
                <a:sym typeface="Montserrat"/>
              </a:rPr>
              <a:t>The</a:t>
            </a:r>
            <a:r>
              <a:rPr lang="en-US" sz="1700">
                <a:solidFill>
                  <a:schemeClr val="dk1"/>
                </a:solidFill>
                <a:latin typeface="Montserrat"/>
                <a:ea typeface="+mn-lt"/>
                <a:cs typeface="+mn-lt"/>
                <a:sym typeface="Montserrat"/>
              </a:rPr>
              <a:t> ID of the vendor that delivers materials to INVISTA.</a:t>
            </a:r>
          </a:p>
          <a:p>
            <a:pPr>
              <a:lnSpc>
                <a:spcPct val="90000"/>
              </a:lnSpc>
              <a:buSzPts val="1900"/>
            </a:pPr>
            <a:endParaRPr lang="en-US" sz="17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390" name="Google Shape;390;p46"/>
          <p:cNvCxnSpPr/>
          <p:nvPr/>
        </p:nvCxnSpPr>
        <p:spPr>
          <a:xfrm>
            <a:off x="1183147" y="4412397"/>
            <a:ext cx="10133756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46"/>
          <p:cNvCxnSpPr/>
          <p:nvPr/>
        </p:nvCxnSpPr>
        <p:spPr>
          <a:xfrm>
            <a:off x="1183192" y="4866303"/>
            <a:ext cx="10133756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3" name="Google Shape;393;p46"/>
          <p:cNvSpPr txBox="1"/>
          <p:nvPr/>
        </p:nvSpPr>
        <p:spPr>
          <a:xfrm>
            <a:off x="1216221" y="4439311"/>
            <a:ext cx="10133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Material ID :</a:t>
            </a: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unique identifier for materials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543697" y="0"/>
            <a:ext cx="87363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SCOPE: INFLUENCERS</a:t>
            </a:r>
            <a:endParaRPr sz="3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93;p46">
            <a:extLst>
              <a:ext uri="{FF2B5EF4-FFF2-40B4-BE49-F238E27FC236}">
                <a16:creationId xmlns:a16="http://schemas.microsoft.com/office/drawing/2014/main" id="{07471265-F7CA-AB74-64D0-CFB1B9CA88BA}"/>
              </a:ext>
            </a:extLst>
          </p:cNvPr>
          <p:cNvSpPr txBox="1"/>
          <p:nvPr/>
        </p:nvSpPr>
        <p:spPr>
          <a:xfrm>
            <a:off x="1183329" y="3260678"/>
            <a:ext cx="10133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>
              <a:buClr>
                <a:schemeClr val="dk1"/>
              </a:buClr>
              <a:buSzPts val="1900"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Postal Code:</a:t>
            </a: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r>
              <a:rPr lang="en-U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700">
                <a:solidFill>
                  <a:schemeClr val="dk1"/>
                </a:solidFill>
                <a:latin typeface="Montserrat"/>
                <a:ea typeface="+mn-lt"/>
                <a:cs typeface="+mn-lt"/>
                <a:sym typeface="Montserrat"/>
              </a:rPr>
              <a:t>he Postal Code of the vendor delivering materials to INVISTA.</a:t>
            </a:r>
            <a:endParaRPr lang="en-US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None/>
            </a:pPr>
            <a:endParaRPr lang="en-US" sz="17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" name="Google Shape;393;p46">
            <a:extLst>
              <a:ext uri="{FF2B5EF4-FFF2-40B4-BE49-F238E27FC236}">
                <a16:creationId xmlns:a16="http://schemas.microsoft.com/office/drawing/2014/main" id="{0004D2B8-D7DE-B5E1-3A98-C142E462B798}"/>
              </a:ext>
            </a:extLst>
          </p:cNvPr>
          <p:cNvSpPr txBox="1"/>
          <p:nvPr/>
        </p:nvSpPr>
        <p:spPr>
          <a:xfrm>
            <a:off x="1183328" y="4866907"/>
            <a:ext cx="10133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5" tIns="72375" rIns="72375" bIns="72375" anchor="t" anchorCtr="0">
            <a:noAutofit/>
          </a:bodyPr>
          <a:lstStyle/>
          <a:p>
            <a:pPr>
              <a:buClr>
                <a:schemeClr val="dk1"/>
              </a:buClr>
              <a:buSzPts val="1900"/>
            </a:pPr>
            <a:r>
              <a:rPr lang="en-US"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 Commodity Description:</a:t>
            </a:r>
            <a:r>
              <a:rPr lang="en-U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>
                <a:solidFill>
                  <a:schemeClr val="dk1"/>
                </a:solidFill>
                <a:ea typeface="+mn-lt"/>
                <a:cs typeface="+mn-lt"/>
                <a:sym typeface="Montserrat"/>
              </a:rPr>
              <a:t> T</a:t>
            </a:r>
            <a:r>
              <a:rPr lang="en-US" sz="1700">
                <a:solidFill>
                  <a:schemeClr val="dk1"/>
                </a:solidFill>
                <a:latin typeface="Montserrat"/>
                <a:ea typeface="+mn-lt"/>
                <a:cs typeface="+mn-lt"/>
                <a:sym typeface="Montserrat"/>
              </a:rPr>
              <a:t>his feature represents the type of material being delivered to the plants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None/>
            </a:pPr>
            <a:endParaRPr lang="en-US" sz="17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192EB-7C32-0D72-C430-D0211B68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5541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EEC2-DF99-C209-EDDD-9031C73C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/>
              <a:t>FEATURE ENGINEERING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ED6B79E-31B8-8E67-6CF3-6459C243A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639028"/>
              </p:ext>
            </p:extLst>
          </p:nvPr>
        </p:nvGraphicFramePr>
        <p:xfrm>
          <a:off x="542925" y="1825625"/>
          <a:ext cx="10624747" cy="453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989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SEASONALITY: PERCENT 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FC975-D9A2-7301-4CA7-404D22B5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Overall percentage of late deliveries is decreasing, with the exception of a large spike in 2023</a:t>
            </a:r>
          </a:p>
          <a:p>
            <a:r>
              <a:rPr lang="en-US">
                <a:solidFill>
                  <a:srgbClr val="000000"/>
                </a:solidFill>
                <a:ea typeface="+mn-lt"/>
                <a:cs typeface="Calibri" panose="020F0502020204030204"/>
              </a:rPr>
              <a:t>To explore in more detail, we looked at monthly averages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cs typeface="Calibri" panose="020F0502020204030204"/>
            </a:endParaRPr>
          </a:p>
        </p:txBody>
      </p:sp>
      <p:pic>
        <p:nvPicPr>
          <p:cNvPr id="13" name="Picture 12" descr="A green line graph with dots&#10;&#10;Description automatically generated">
            <a:extLst>
              <a:ext uri="{FF2B5EF4-FFF2-40B4-BE49-F238E27FC236}">
                <a16:creationId xmlns:a16="http://schemas.microsoft.com/office/drawing/2014/main" id="{8A9102C3-F876-47F2-D004-52D797D2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063" y="2523852"/>
            <a:ext cx="6639463" cy="3839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24107-64FA-1666-AD2E-38460BE146E0}"/>
              </a:ext>
            </a:extLst>
          </p:cNvPr>
          <p:cNvSpPr txBox="1"/>
          <p:nvPr/>
        </p:nvSpPr>
        <p:spPr>
          <a:xfrm>
            <a:off x="5936105" y="1678898"/>
            <a:ext cx="571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Percentage Late Over Time</a:t>
            </a:r>
          </a:p>
        </p:txBody>
      </p:sp>
    </p:spTree>
    <p:extLst>
      <p:ext uri="{BB962C8B-B14F-4D97-AF65-F5344CB8AC3E}">
        <p14:creationId xmlns:p14="http://schemas.microsoft.com/office/powerpoint/2010/main" val="28595097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686DCB-33FC-5641-F9C3-F42614EA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SEASONALITY: LATE DELIVERIES BY MONTH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1D40AE-45AE-B10A-FDF3-D2B829BADA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t="6978" r="10465"/>
          <a:stretch/>
        </p:blipFill>
        <p:spPr>
          <a:xfrm>
            <a:off x="1738856" y="1924050"/>
            <a:ext cx="7959725" cy="4525963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18CEA96-06CC-C53B-3CE6-AC466AA0FB02}"/>
              </a:ext>
            </a:extLst>
          </p:cNvPr>
          <p:cNvGrpSpPr/>
          <p:nvPr/>
        </p:nvGrpSpPr>
        <p:grpSpPr>
          <a:xfrm>
            <a:off x="2488368" y="1860667"/>
            <a:ext cx="8883889" cy="4804533"/>
            <a:chOff x="2488368" y="1860667"/>
            <a:chExt cx="8883889" cy="48045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EA03C1-104F-1341-5BE9-D5CF1B695507}"/>
                </a:ext>
              </a:extLst>
            </p:cNvPr>
            <p:cNvSpPr/>
            <p:nvPr/>
          </p:nvSpPr>
          <p:spPr>
            <a:xfrm>
              <a:off x="2578308" y="2293495"/>
              <a:ext cx="419725" cy="2248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E572E2-DCC4-9B89-B44D-381B2D591CF8}"/>
                </a:ext>
              </a:extLst>
            </p:cNvPr>
            <p:cNvSpPr/>
            <p:nvPr/>
          </p:nvSpPr>
          <p:spPr>
            <a:xfrm>
              <a:off x="3180410" y="2535835"/>
              <a:ext cx="419725" cy="2248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74B605-BA18-1CD8-F815-ACDD9FCCD27A}"/>
                </a:ext>
              </a:extLst>
            </p:cNvPr>
            <p:cNvSpPr/>
            <p:nvPr/>
          </p:nvSpPr>
          <p:spPr>
            <a:xfrm>
              <a:off x="3780015" y="2310985"/>
              <a:ext cx="419725" cy="2248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CF8480-987B-2C25-3C41-A3B2656B6DDD}"/>
                </a:ext>
              </a:extLst>
            </p:cNvPr>
            <p:cNvSpPr/>
            <p:nvPr/>
          </p:nvSpPr>
          <p:spPr>
            <a:xfrm>
              <a:off x="4376165" y="2648261"/>
              <a:ext cx="419725" cy="2248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067F5-CFE8-6121-FF3B-1D90155BEA53}"/>
                </a:ext>
              </a:extLst>
            </p:cNvPr>
            <p:cNvSpPr txBox="1"/>
            <p:nvPr/>
          </p:nvSpPr>
          <p:spPr>
            <a:xfrm>
              <a:off x="2488368" y="1924163"/>
              <a:ext cx="80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8.3%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CE736C-63FB-7966-00A5-7C797A00FDBA}"/>
                </a:ext>
              </a:extLst>
            </p:cNvPr>
            <p:cNvSpPr txBox="1"/>
            <p:nvPr/>
          </p:nvSpPr>
          <p:spPr>
            <a:xfrm>
              <a:off x="3087973" y="2166503"/>
              <a:ext cx="80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8.9%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B6CDCA-8C27-A846-6B71-EAE314239809}"/>
                </a:ext>
              </a:extLst>
            </p:cNvPr>
            <p:cNvSpPr txBox="1"/>
            <p:nvPr/>
          </p:nvSpPr>
          <p:spPr>
            <a:xfrm>
              <a:off x="3700839" y="1860667"/>
              <a:ext cx="80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9.9%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AD224-5436-E028-6C30-6119EF84ABEA}"/>
                </a:ext>
              </a:extLst>
            </p:cNvPr>
            <p:cNvSpPr txBox="1"/>
            <p:nvPr/>
          </p:nvSpPr>
          <p:spPr>
            <a:xfrm>
              <a:off x="4300444" y="2212490"/>
              <a:ext cx="662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9.4%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8E5429-6819-D725-0BE1-FEACD5944F76}"/>
                </a:ext>
              </a:extLst>
            </p:cNvPr>
            <p:cNvSpPr txBox="1"/>
            <p:nvPr/>
          </p:nvSpPr>
          <p:spPr>
            <a:xfrm>
              <a:off x="4857488" y="2105273"/>
              <a:ext cx="776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10.4%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F24FBC-0E5D-3595-07F5-73397054801F}"/>
                </a:ext>
              </a:extLst>
            </p:cNvPr>
            <p:cNvSpPr txBox="1"/>
            <p:nvPr/>
          </p:nvSpPr>
          <p:spPr>
            <a:xfrm>
              <a:off x="5463754" y="2266439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8.7%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A3C3ED-3CB0-CD55-AB43-936EF5CC4756}"/>
                </a:ext>
              </a:extLst>
            </p:cNvPr>
            <p:cNvSpPr txBox="1"/>
            <p:nvPr/>
          </p:nvSpPr>
          <p:spPr>
            <a:xfrm>
              <a:off x="6063359" y="2310985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7.0%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F188FC-A821-7EA6-5A66-FA514852BB4D}"/>
                </a:ext>
              </a:extLst>
            </p:cNvPr>
            <p:cNvSpPr txBox="1"/>
            <p:nvPr/>
          </p:nvSpPr>
          <p:spPr>
            <a:xfrm>
              <a:off x="6707934" y="2190218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6.9%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576A5B-7714-6C3F-3F98-2A952C23CACE}"/>
                </a:ext>
              </a:extLst>
            </p:cNvPr>
            <p:cNvSpPr txBox="1"/>
            <p:nvPr/>
          </p:nvSpPr>
          <p:spPr>
            <a:xfrm>
              <a:off x="7256563" y="2635771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8.6%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2CBD4-34BD-8957-838C-13665888AB50}"/>
                </a:ext>
              </a:extLst>
            </p:cNvPr>
            <p:cNvSpPr txBox="1"/>
            <p:nvPr/>
          </p:nvSpPr>
          <p:spPr>
            <a:xfrm>
              <a:off x="7838717" y="2190218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7.8%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A0B9A1-1DA3-3A0F-5D6C-A1206F93C6A8}"/>
                </a:ext>
              </a:extLst>
            </p:cNvPr>
            <p:cNvSpPr txBox="1"/>
            <p:nvPr/>
          </p:nvSpPr>
          <p:spPr>
            <a:xfrm>
              <a:off x="8409054" y="1996826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10.0%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7376A-55E5-DD42-1695-8DE5086ADB55}"/>
                </a:ext>
              </a:extLst>
            </p:cNvPr>
            <p:cNvSpPr txBox="1"/>
            <p:nvPr/>
          </p:nvSpPr>
          <p:spPr>
            <a:xfrm>
              <a:off x="9071661" y="1936866"/>
              <a:ext cx="791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9.8%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DB890B-D503-5043-2E57-CD57085D51C7}"/>
                </a:ext>
              </a:extLst>
            </p:cNvPr>
            <p:cNvSpPr/>
            <p:nvPr/>
          </p:nvSpPr>
          <p:spPr>
            <a:xfrm>
              <a:off x="4963199" y="2576612"/>
              <a:ext cx="419725" cy="2248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3AD01C-3918-4493-D8FA-40A0FFD91BB7}"/>
                </a:ext>
              </a:extLst>
            </p:cNvPr>
            <p:cNvSpPr/>
            <p:nvPr/>
          </p:nvSpPr>
          <p:spPr>
            <a:xfrm>
              <a:off x="5550311" y="2729012"/>
              <a:ext cx="419725" cy="2248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4A3C47-96B9-A054-A84F-D5538B516501}"/>
                </a:ext>
              </a:extLst>
            </p:cNvPr>
            <p:cNvSpPr/>
            <p:nvPr/>
          </p:nvSpPr>
          <p:spPr>
            <a:xfrm>
              <a:off x="6137423" y="2731512"/>
              <a:ext cx="419725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ABEA8C-5774-1126-EFC6-FB19AB9C374D}"/>
                </a:ext>
              </a:extLst>
            </p:cNvPr>
            <p:cNvSpPr/>
            <p:nvPr/>
          </p:nvSpPr>
          <p:spPr>
            <a:xfrm>
              <a:off x="6739525" y="2539142"/>
              <a:ext cx="419725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24FEA82-FF17-63AA-C3A1-60B52544083C}"/>
                </a:ext>
              </a:extLst>
            </p:cNvPr>
            <p:cNvSpPr/>
            <p:nvPr/>
          </p:nvSpPr>
          <p:spPr>
            <a:xfrm>
              <a:off x="7341625" y="3066293"/>
              <a:ext cx="419725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04AD70-9A68-C891-8FB0-54D8495D64E0}"/>
                </a:ext>
              </a:extLst>
            </p:cNvPr>
            <p:cNvSpPr/>
            <p:nvPr/>
          </p:nvSpPr>
          <p:spPr>
            <a:xfrm>
              <a:off x="7943728" y="2589108"/>
              <a:ext cx="419725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374AC3-5143-3F4E-B457-672E2282B491}"/>
                </a:ext>
              </a:extLst>
            </p:cNvPr>
            <p:cNvSpPr/>
            <p:nvPr/>
          </p:nvSpPr>
          <p:spPr>
            <a:xfrm>
              <a:off x="8530838" y="2486678"/>
              <a:ext cx="419725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8865DC-AE3E-4195-33FA-0C08E10BCAAC}"/>
                </a:ext>
              </a:extLst>
            </p:cNvPr>
            <p:cNvSpPr/>
            <p:nvPr/>
          </p:nvSpPr>
          <p:spPr>
            <a:xfrm>
              <a:off x="9117949" y="2474188"/>
              <a:ext cx="419725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22DF87-9857-3A9A-A8E3-478EFB322311}"/>
                </a:ext>
              </a:extLst>
            </p:cNvPr>
            <p:cNvSpPr/>
            <p:nvPr/>
          </p:nvSpPr>
          <p:spPr>
            <a:xfrm>
              <a:off x="2578307" y="419724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7485038-6CE7-E015-1A16-BA632E63878E}"/>
                </a:ext>
              </a:extLst>
            </p:cNvPr>
            <p:cNvSpPr/>
            <p:nvPr/>
          </p:nvSpPr>
          <p:spPr>
            <a:xfrm>
              <a:off x="3180407" y="434964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7FC5C6-5577-E979-2E03-41981E2D4FD1}"/>
                </a:ext>
              </a:extLst>
            </p:cNvPr>
            <p:cNvSpPr/>
            <p:nvPr/>
          </p:nvSpPr>
          <p:spPr>
            <a:xfrm>
              <a:off x="3767519" y="426220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A15D9B-8F19-F7E4-F6DA-2C56049C4AEE}"/>
                </a:ext>
              </a:extLst>
            </p:cNvPr>
            <p:cNvSpPr/>
            <p:nvPr/>
          </p:nvSpPr>
          <p:spPr>
            <a:xfrm>
              <a:off x="4369619" y="4414606"/>
              <a:ext cx="429768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AB2C96-30C2-4CAF-6F0E-C7F190BA6378}"/>
                </a:ext>
              </a:extLst>
            </p:cNvPr>
            <p:cNvSpPr/>
            <p:nvPr/>
          </p:nvSpPr>
          <p:spPr>
            <a:xfrm>
              <a:off x="4941741" y="432716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FDFEC86-52FA-FE20-2C4F-128AE7E4C82A}"/>
                </a:ext>
              </a:extLst>
            </p:cNvPr>
            <p:cNvSpPr/>
            <p:nvPr/>
          </p:nvSpPr>
          <p:spPr>
            <a:xfrm>
              <a:off x="5541343" y="432716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C53FC1-F7D6-46F2-DCF2-6B4F13E1EA26}"/>
                </a:ext>
              </a:extLst>
            </p:cNvPr>
            <p:cNvSpPr/>
            <p:nvPr/>
          </p:nvSpPr>
          <p:spPr>
            <a:xfrm>
              <a:off x="6143445" y="443459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EB7BA35-2D9E-C8FB-A748-207A72A62F20}"/>
                </a:ext>
              </a:extLst>
            </p:cNvPr>
            <p:cNvSpPr/>
            <p:nvPr/>
          </p:nvSpPr>
          <p:spPr>
            <a:xfrm>
              <a:off x="6730555" y="439212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748A2C-A676-ED20-1EF6-C7F5FF16F71B}"/>
                </a:ext>
              </a:extLst>
            </p:cNvPr>
            <p:cNvSpPr/>
            <p:nvPr/>
          </p:nvSpPr>
          <p:spPr>
            <a:xfrm>
              <a:off x="7332658" y="454452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56D014-441C-F5DD-33D0-8746510E0327}"/>
                </a:ext>
              </a:extLst>
            </p:cNvPr>
            <p:cNvSpPr/>
            <p:nvPr/>
          </p:nvSpPr>
          <p:spPr>
            <a:xfrm>
              <a:off x="7919768" y="439712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B6B10A-A2B6-F012-E5D4-A3E7B242808E}"/>
                </a:ext>
              </a:extLst>
            </p:cNvPr>
            <p:cNvSpPr/>
            <p:nvPr/>
          </p:nvSpPr>
          <p:spPr>
            <a:xfrm>
              <a:off x="8521870" y="4354656"/>
              <a:ext cx="429768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E7D2C1-114B-C5FB-AD56-447CD726B615}"/>
                </a:ext>
              </a:extLst>
            </p:cNvPr>
            <p:cNvSpPr/>
            <p:nvPr/>
          </p:nvSpPr>
          <p:spPr>
            <a:xfrm>
              <a:off x="9108982" y="4267216"/>
              <a:ext cx="438912" cy="5246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0EA5BA-C6C6-C766-FB43-66C2C64371B2}"/>
                </a:ext>
              </a:extLst>
            </p:cNvPr>
            <p:cNvSpPr txBox="1"/>
            <p:nvPr/>
          </p:nvSpPr>
          <p:spPr>
            <a:xfrm>
              <a:off x="2533337" y="6295868"/>
              <a:ext cx="7284642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Jan     Feb     Mar    Apr     May   June   July     Aug    Sep     Oct      Nov    Dec</a:t>
              </a:r>
            </a:p>
          </p:txBody>
        </p:sp>
        <p:pic>
          <p:nvPicPr>
            <p:cNvPr id="42" name="Content Placeholder 5">
              <a:extLst>
                <a:ext uri="{FF2B5EF4-FFF2-40B4-BE49-F238E27FC236}">
                  <a16:creationId xmlns:a16="http://schemas.microsoft.com/office/drawing/2014/main" id="{638C727A-9E21-85E2-EDB5-EFB84A0C6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575" t="6978" r="94" b="80612"/>
            <a:stretch/>
          </p:blipFill>
          <p:spPr>
            <a:xfrm>
              <a:off x="9908646" y="2166503"/>
              <a:ext cx="1463611" cy="87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5562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COMPANY CODE ID GROUPING</a:t>
            </a:r>
          </a:p>
        </p:txBody>
      </p:sp>
      <p:pic>
        <p:nvPicPr>
          <p:cNvPr id="6" name="Picture 5" descr="A graph of numbers and a number of numbers&#10;&#10;Description automatically generated">
            <a:extLst>
              <a:ext uri="{FF2B5EF4-FFF2-40B4-BE49-F238E27FC236}">
                <a16:creationId xmlns:a16="http://schemas.microsoft.com/office/drawing/2014/main" id="{CC8AA2B2-7428-2E94-7ED9-9EEE7550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24" y="1675512"/>
            <a:ext cx="6438376" cy="4803094"/>
          </a:xfrm>
          <a:prstGeom prst="rect">
            <a:avLst/>
          </a:prstGeom>
        </p:spPr>
      </p:pic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07619EB8-92B0-499B-A0EE-D8BA7B2D2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588116"/>
              </p:ext>
            </p:extLst>
          </p:nvPr>
        </p:nvGraphicFramePr>
        <p:xfrm>
          <a:off x="230084" y="2007987"/>
          <a:ext cx="4831270" cy="250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635">
                  <a:extLst>
                    <a:ext uri="{9D8B030D-6E8A-4147-A177-3AD203B41FA5}">
                      <a16:colId xmlns:a16="http://schemas.microsoft.com/office/drawing/2014/main" val="1745966323"/>
                    </a:ext>
                  </a:extLst>
                </a:gridCol>
                <a:gridCol w="2415635">
                  <a:extLst>
                    <a:ext uri="{9D8B030D-6E8A-4147-A177-3AD203B41FA5}">
                      <a16:colId xmlns:a16="http://schemas.microsoft.com/office/drawing/2014/main" val="1858197233"/>
                    </a:ext>
                  </a:extLst>
                </a:gridCol>
              </a:tblGrid>
              <a:tr h="828177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No of Companies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29859"/>
                  </a:ext>
                </a:extLst>
              </a:tr>
              <a:tr h="453795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45795"/>
                  </a:ext>
                </a:extLst>
              </a:tr>
              <a:tr h="521865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189495"/>
                  </a:ext>
                </a:extLst>
              </a:tr>
              <a:tr h="453795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42127"/>
                  </a:ext>
                </a:extLst>
              </a:tr>
            </a:tbl>
          </a:graphicData>
        </a:graphic>
      </p:graphicFrame>
      <p:pic>
        <p:nvPicPr>
          <p:cNvPr id="2" name="Picture 1" descr="A close up of words&#10;&#10;Description automatically generated">
            <a:extLst>
              <a:ext uri="{FF2B5EF4-FFF2-40B4-BE49-F238E27FC236}">
                <a16:creationId xmlns:a16="http://schemas.microsoft.com/office/drawing/2014/main" id="{F6314ACC-A25B-1B2D-B031-3374BF7C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418" y="1195387"/>
            <a:ext cx="16097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POSTAL CODE</a:t>
            </a:r>
          </a:p>
        </p:txBody>
      </p:sp>
      <p:pic>
        <p:nvPicPr>
          <p:cNvPr id="2" name="Picture 1" descr="A map of the united states&#10;&#10;Description automatically generated">
            <a:extLst>
              <a:ext uri="{FF2B5EF4-FFF2-40B4-BE49-F238E27FC236}">
                <a16:creationId xmlns:a16="http://schemas.microsoft.com/office/drawing/2014/main" id="{15FCFCB4-7A07-3C5D-E5F4-6003EA847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71" b="4779"/>
          <a:stretch/>
        </p:blipFill>
        <p:spPr>
          <a:xfrm>
            <a:off x="215464" y="1394087"/>
            <a:ext cx="11761071" cy="5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442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VENDOR CLUSTER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BC11243-197E-9B4D-9A20-AB5C9F361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28121"/>
              </p:ext>
            </p:extLst>
          </p:nvPr>
        </p:nvGraphicFramePr>
        <p:xfrm>
          <a:off x="543698" y="1761893"/>
          <a:ext cx="5524552" cy="404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610">
                  <a:extLst>
                    <a:ext uri="{9D8B030D-6E8A-4147-A177-3AD203B41FA5}">
                      <a16:colId xmlns:a16="http://schemas.microsoft.com/office/drawing/2014/main" val="1745966323"/>
                    </a:ext>
                  </a:extLst>
                </a:gridCol>
                <a:gridCol w="2274902">
                  <a:extLst>
                    <a:ext uri="{9D8B030D-6E8A-4147-A177-3AD203B41FA5}">
                      <a16:colId xmlns:a16="http://schemas.microsoft.com/office/drawing/2014/main" val="1858197233"/>
                    </a:ext>
                  </a:extLst>
                </a:gridCol>
                <a:gridCol w="1770040">
                  <a:extLst>
                    <a:ext uri="{9D8B030D-6E8A-4147-A177-3AD203B41FA5}">
                      <a16:colId xmlns:a16="http://schemas.microsoft.com/office/drawing/2014/main" val="3717306090"/>
                    </a:ext>
                  </a:extLst>
                </a:gridCol>
              </a:tblGrid>
              <a:tr h="59101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Vendors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29859"/>
                  </a:ext>
                </a:extLst>
              </a:tr>
              <a:tr h="10733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Emerging Vendor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Vendor having less 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5102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45795"/>
                  </a:ext>
                </a:extLst>
              </a:tr>
              <a:tr h="10733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Mid-Tier Vendor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Vendors having average transactions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189495"/>
                  </a:ext>
                </a:extLst>
              </a:tr>
              <a:tr h="107330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Premier Vendor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Top Vendors in terms of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42127"/>
                  </a:ext>
                </a:extLst>
              </a:tr>
            </a:tbl>
          </a:graphicData>
        </a:graphic>
      </p:graphicFrame>
      <p:pic>
        <p:nvPicPr>
          <p:cNvPr id="2" name="Picture 1" descr="A graph of vendors with numbers and text&#10;&#10;Description automatically generated">
            <a:extLst>
              <a:ext uri="{FF2B5EF4-FFF2-40B4-BE49-F238E27FC236}">
                <a16:creationId xmlns:a16="http://schemas.microsoft.com/office/drawing/2014/main" id="{A89CA97B-C8C4-7636-3879-5DEC776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5" y="1391991"/>
            <a:ext cx="5115058" cy="5093592"/>
          </a:xfrm>
          <a:prstGeom prst="rect">
            <a:avLst/>
          </a:prstGeom>
        </p:spPr>
      </p:pic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39205541-A571-9134-531F-6A13D106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856" y="1969294"/>
            <a:ext cx="16097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888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C64AC-6A0F-0A7E-3F6C-91A5D89C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VENDORS PERFORMANCE</a:t>
            </a:r>
          </a:p>
        </p:txBody>
      </p:sp>
      <p:pic>
        <p:nvPicPr>
          <p:cNvPr id="4" name="Picture 3" descr="A graph of sales&#10;&#10;Description automatically generated">
            <a:extLst>
              <a:ext uri="{FF2B5EF4-FFF2-40B4-BE49-F238E27FC236}">
                <a16:creationId xmlns:a16="http://schemas.microsoft.com/office/drawing/2014/main" id="{025F3084-4540-63ED-FC64-B474382F3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20" y="1980815"/>
            <a:ext cx="5436295" cy="4576945"/>
          </a:xfrm>
          <a:prstGeom prst="rect">
            <a:avLst/>
          </a:prstGeom>
        </p:spPr>
      </p:pic>
      <p:pic>
        <p:nvPicPr>
          <p:cNvPr id="8" name="Picture 7" descr="A graph of sales&#10;&#10;Description automatically generated">
            <a:extLst>
              <a:ext uri="{FF2B5EF4-FFF2-40B4-BE49-F238E27FC236}">
                <a16:creationId xmlns:a16="http://schemas.microsoft.com/office/drawing/2014/main" id="{14E28832-7588-C4E2-D38C-07E67C7A2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044" y="2035195"/>
            <a:ext cx="5008322" cy="4468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945E7-FD4D-A9E7-ED7B-8031922927B9}"/>
              </a:ext>
            </a:extLst>
          </p:cNvPr>
          <p:cNvSpPr txBox="1"/>
          <p:nvPr/>
        </p:nvSpPr>
        <p:spPr>
          <a:xfrm>
            <a:off x="7608521" y="2037308"/>
            <a:ext cx="367259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Always Late Vendors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7C381-2D42-CFB7-B6B5-47EC35B2FA92}"/>
              </a:ext>
            </a:extLst>
          </p:cNvPr>
          <p:cNvSpPr txBox="1"/>
          <p:nvPr/>
        </p:nvSpPr>
        <p:spPr>
          <a:xfrm>
            <a:off x="1711333" y="2037308"/>
            <a:ext cx="367259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Never Late Vendors</a:t>
            </a:r>
          </a:p>
        </p:txBody>
      </p:sp>
    </p:spTree>
    <p:extLst>
      <p:ext uri="{BB962C8B-B14F-4D97-AF65-F5344CB8AC3E}">
        <p14:creationId xmlns:p14="http://schemas.microsoft.com/office/powerpoint/2010/main" val="32387248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SUB COMMODITY CLUSTER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BC11243-197E-9B4D-9A20-AB5C9F361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026085"/>
              </p:ext>
            </p:extLst>
          </p:nvPr>
        </p:nvGraphicFramePr>
        <p:xfrm>
          <a:off x="382044" y="1525774"/>
          <a:ext cx="5230609" cy="442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76">
                  <a:extLst>
                    <a:ext uri="{9D8B030D-6E8A-4147-A177-3AD203B41FA5}">
                      <a16:colId xmlns:a16="http://schemas.microsoft.com/office/drawing/2014/main" val="1745966323"/>
                    </a:ext>
                  </a:extLst>
                </a:gridCol>
                <a:gridCol w="2393310">
                  <a:extLst>
                    <a:ext uri="{9D8B030D-6E8A-4147-A177-3AD203B41FA5}">
                      <a16:colId xmlns:a16="http://schemas.microsoft.com/office/drawing/2014/main" val="1802997006"/>
                    </a:ext>
                  </a:extLst>
                </a:gridCol>
                <a:gridCol w="1166623">
                  <a:extLst>
                    <a:ext uri="{9D8B030D-6E8A-4147-A177-3AD203B41FA5}">
                      <a16:colId xmlns:a16="http://schemas.microsoft.com/office/drawing/2014/main" val="1858197233"/>
                    </a:ext>
                  </a:extLst>
                </a:gridCol>
              </a:tblGrid>
              <a:tr h="48889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Count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29859"/>
                  </a:ext>
                </a:extLst>
              </a:tr>
              <a:tr h="120128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 performing Commodity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Unique commodities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 clustered in low-performing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45795"/>
                  </a:ext>
                </a:extLst>
              </a:tr>
              <a:tr h="12012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Average performing Commodity Cluster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Unique commodities clustered in average-performing cluster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189495"/>
                  </a:ext>
                </a:extLst>
              </a:tr>
              <a:tr h="12012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High performing Commodity Cluster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Unique commodities clustered in high-performing cluster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42127"/>
                  </a:ext>
                </a:extLst>
              </a:tr>
            </a:tbl>
          </a:graphicData>
        </a:graphic>
      </p:graphicFrame>
      <p:pic>
        <p:nvPicPr>
          <p:cNvPr id="6" name="Picture 5" descr="A graph of numbers and text&#10;&#10;Description automatically generated">
            <a:extLst>
              <a:ext uri="{FF2B5EF4-FFF2-40B4-BE49-F238E27FC236}">
                <a16:creationId xmlns:a16="http://schemas.microsoft.com/office/drawing/2014/main" id="{036F6969-B845-1723-C4D9-C930B0CEE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19" y="1427483"/>
            <a:ext cx="5600699" cy="5086502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95208951-D110-1822-4D06-25984D42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043" y="2112169"/>
            <a:ext cx="1609725" cy="800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C512-5D8E-C346-9595-5770F5303513}"/>
              </a:ext>
            </a:extLst>
          </p:cNvPr>
          <p:cNvSpPr/>
          <p:nvPr/>
        </p:nvSpPr>
        <p:spPr>
          <a:xfrm>
            <a:off x="8349521" y="1813810"/>
            <a:ext cx="1525522" cy="298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176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D04507-CB0F-7AC1-CE56-C9628041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4A178D6-652E-6DBF-7806-6E670B5F963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47945" y="4757312"/>
            <a:ext cx="4211637" cy="1015663"/>
          </a:xfrm>
        </p:spPr>
        <p:txBody>
          <a:bodyPr/>
          <a:lstStyle/>
          <a:p>
            <a:r>
              <a:rPr lang="en-US" b="1" dirty="0"/>
              <a:t>Nabeel Raheem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242934"/>
                </a:solidFill>
              </a:rPr>
              <a:t>nabeelraheem35@gmail.com</a:t>
            </a: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FC38F305-046C-FE6E-9600-E710083CD11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72" r="72"/>
          <a:stretch>
            <a:fillRect/>
          </a:stretch>
        </p:blipFill>
        <p:spPr>
          <a:xfrm>
            <a:off x="7407227" y="1383973"/>
            <a:ext cx="3142786" cy="3142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A1B2A-12EB-9441-22D8-1954479EE00F}"/>
              </a:ext>
            </a:extLst>
          </p:cNvPr>
          <p:cNvSpPr txBox="1"/>
          <p:nvPr/>
        </p:nvSpPr>
        <p:spPr>
          <a:xfrm>
            <a:off x="711794" y="1895693"/>
            <a:ext cx="468782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</a:rPr>
              <a:t>Project Overview</a:t>
            </a:r>
            <a:endParaRPr lang="en-US" sz="3200">
              <a:latin typeface="Calibri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</a:rPr>
              <a:t>Date Quality Review</a:t>
            </a:r>
            <a:endParaRPr lang="en-US" sz="3200"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</a:rPr>
              <a:t>Data Analysis</a:t>
            </a:r>
            <a:endParaRPr lang="en-US" sz="3200"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</a:rPr>
              <a:t>Results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  <a:cs typeface="Calibri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19141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>
                <a:cs typeface="Calibri"/>
              </a:rPr>
              <a:t>PLANT ID GROUPING</a:t>
            </a:r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60B92003-D25E-928D-A78F-EA65A4795A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678221"/>
              </p:ext>
            </p:extLst>
          </p:nvPr>
        </p:nvGraphicFramePr>
        <p:xfrm>
          <a:off x="541174" y="1625320"/>
          <a:ext cx="4977436" cy="28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355">
                  <a:extLst>
                    <a:ext uri="{9D8B030D-6E8A-4147-A177-3AD203B41FA5}">
                      <a16:colId xmlns:a16="http://schemas.microsoft.com/office/drawing/2014/main" val="1745966323"/>
                    </a:ext>
                  </a:extLst>
                </a:gridCol>
                <a:gridCol w="1946246">
                  <a:extLst>
                    <a:ext uri="{9D8B030D-6E8A-4147-A177-3AD203B41FA5}">
                      <a16:colId xmlns:a16="http://schemas.microsoft.com/office/drawing/2014/main" val="3672696434"/>
                    </a:ext>
                  </a:extLst>
                </a:gridCol>
                <a:gridCol w="1497835">
                  <a:extLst>
                    <a:ext uri="{9D8B030D-6E8A-4147-A177-3AD203B41FA5}">
                      <a16:colId xmlns:a16="http://schemas.microsoft.com/office/drawing/2014/main" val="1858197233"/>
                    </a:ext>
                  </a:extLst>
                </a:gridCol>
              </a:tblGrid>
              <a:tr h="61207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No of 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29859"/>
                  </a:ext>
                </a:extLst>
              </a:tr>
              <a:tr h="6846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Plant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Plant Id starting with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45795"/>
                  </a:ext>
                </a:extLst>
              </a:tr>
              <a:tr h="6994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+mj-lt"/>
                        </a:rPr>
                        <a:t>Plant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Plant Id's starting with 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189495"/>
                  </a:ext>
                </a:extLst>
              </a:tr>
              <a:tr h="833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+mj-lt"/>
                        </a:rPr>
                        <a:t>Plant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Plant Id's starting with 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42127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224667-B70E-5FCC-AB3E-69F0788A1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43137" y="1370877"/>
            <a:ext cx="5758191" cy="4885707"/>
          </a:xfrm>
        </p:spPr>
      </p:pic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2636719F-0C34-6751-0BD4-C1EF82D10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668" y="909637"/>
            <a:ext cx="16097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33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29DBB3-BAA6-3082-14DE-31CCE9B8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149530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8389"/>
            <a:ext cx="8736227" cy="1186249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2" name="Content Placeholder 9">
            <a:extLst>
              <a:ext uri="{FF2B5EF4-FFF2-40B4-BE49-F238E27FC236}">
                <a16:creationId xmlns:a16="http://schemas.microsoft.com/office/drawing/2014/main" id="{9900CF90-356A-8A31-6075-6BBC31916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34793"/>
              </p:ext>
            </p:extLst>
          </p:nvPr>
        </p:nvGraphicFramePr>
        <p:xfrm>
          <a:off x="501763" y="1717559"/>
          <a:ext cx="1157630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313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1DB6-585C-9AC9-7CE8-67F206BD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/>
              <a:t>MODELING</a:t>
            </a:r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38B4047-8E4D-3C93-D05D-1E0B7DB631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347815"/>
              </p:ext>
            </p:extLst>
          </p:nvPr>
        </p:nvGraphicFramePr>
        <p:xfrm>
          <a:off x="543696" y="1825624"/>
          <a:ext cx="11150073" cy="4538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240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55ED-5CFC-CFD1-DAED-DD5272DD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COMPARISON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F2B261-299F-832A-1E54-635C7451A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26721"/>
              </p:ext>
            </p:extLst>
          </p:nvPr>
        </p:nvGraphicFramePr>
        <p:xfrm>
          <a:off x="594597" y="1793963"/>
          <a:ext cx="11001966" cy="1636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322">
                  <a:extLst>
                    <a:ext uri="{9D8B030D-6E8A-4147-A177-3AD203B41FA5}">
                      <a16:colId xmlns:a16="http://schemas.microsoft.com/office/drawing/2014/main" val="4284099613"/>
                    </a:ext>
                  </a:extLst>
                </a:gridCol>
                <a:gridCol w="3667322">
                  <a:extLst>
                    <a:ext uri="{9D8B030D-6E8A-4147-A177-3AD203B41FA5}">
                      <a16:colId xmlns:a16="http://schemas.microsoft.com/office/drawing/2014/main" val="1314492716"/>
                    </a:ext>
                  </a:extLst>
                </a:gridCol>
                <a:gridCol w="3667322">
                  <a:extLst>
                    <a:ext uri="{9D8B030D-6E8A-4147-A177-3AD203B41FA5}">
                      <a16:colId xmlns:a16="http://schemas.microsoft.com/office/drawing/2014/main" val="3149224912"/>
                    </a:ext>
                  </a:extLst>
                </a:gridCol>
              </a:tblGrid>
              <a:tr h="431464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Train Accuracy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Test Accuracy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57050"/>
                  </a:ext>
                </a:extLst>
              </a:tr>
              <a:tr h="488993">
                <a:tc>
                  <a:txBody>
                    <a:bodyPr/>
                    <a:lstStyle/>
                    <a:p>
                      <a:r>
                        <a:rPr lang="en-IN" sz="2400"/>
                        <a:t>Logistic Regression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64.9%</a:t>
                      </a:r>
                      <a:endParaRPr lang="en-IN" sz="2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93.7%</a:t>
                      </a:r>
                      <a:endParaRPr lang="en-IN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76770"/>
                  </a:ext>
                </a:extLst>
              </a:tr>
              <a:tr h="66157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IN" sz="2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Extreme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64.9%</a:t>
                      </a:r>
                      <a:endParaRPr lang="en-IN" sz="2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>
                          <a:latin typeface="Calibri"/>
                        </a:rPr>
                        <a:t>94.9%</a:t>
                      </a:r>
                      <a:endParaRPr lang="en-IN" sz="2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92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395AB0-8CB4-37C4-C115-4AC273A18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849"/>
              </p:ext>
            </p:extLst>
          </p:nvPr>
        </p:nvGraphicFramePr>
        <p:xfrm>
          <a:off x="1408301" y="3856194"/>
          <a:ext cx="9366804" cy="225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56">
                  <a:extLst>
                    <a:ext uri="{9D8B030D-6E8A-4147-A177-3AD203B41FA5}">
                      <a16:colId xmlns:a16="http://schemas.microsoft.com/office/drawing/2014/main" val="389108150"/>
                    </a:ext>
                  </a:extLst>
                </a:gridCol>
                <a:gridCol w="3231674">
                  <a:extLst>
                    <a:ext uri="{9D8B030D-6E8A-4147-A177-3AD203B41FA5}">
                      <a16:colId xmlns:a16="http://schemas.microsoft.com/office/drawing/2014/main" val="4238016500"/>
                    </a:ext>
                  </a:extLst>
                </a:gridCol>
                <a:gridCol w="3231674">
                  <a:extLst>
                    <a:ext uri="{9D8B030D-6E8A-4147-A177-3AD203B41FA5}">
                      <a16:colId xmlns:a16="http://schemas.microsoft.com/office/drawing/2014/main" val="978858990"/>
                    </a:ext>
                  </a:extLst>
                </a:gridCol>
              </a:tblGrid>
              <a:tr h="839753"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Evaluation Metrics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Extreme Gradient Boosting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1537"/>
                  </a:ext>
                </a:extLst>
              </a:tr>
              <a:tr h="470262">
                <a:tc>
                  <a:txBody>
                    <a:bodyPr/>
                    <a:lstStyle/>
                    <a:p>
                      <a:r>
                        <a:rPr lang="en-IN" sz="2400"/>
                        <a:t>F1 Score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53380"/>
                  </a:ext>
                </a:extLst>
              </a:tr>
              <a:tr h="470262">
                <a:tc>
                  <a:txBody>
                    <a:bodyPr/>
                    <a:lstStyle/>
                    <a:p>
                      <a:r>
                        <a:rPr lang="en-IN" sz="2400"/>
                        <a:t>Precision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040212"/>
                  </a:ext>
                </a:extLst>
              </a:tr>
              <a:tr h="470262">
                <a:tc>
                  <a:txBody>
                    <a:bodyPr/>
                    <a:lstStyle/>
                    <a:p>
                      <a:r>
                        <a:rPr lang="en-IN" sz="2400"/>
                        <a:t>Recall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451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53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8083-5A34-E8EF-6121-2CB2A555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</a:t>
            </a:r>
            <a:endParaRPr lang="en-US">
              <a:cs typeface="Calibri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A2338E-A51C-B637-34E2-8F5835D1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291" y="3103822"/>
            <a:ext cx="2703226" cy="2167363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724B44A-1079-4F0D-4142-7B84B5863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821" y="2891407"/>
            <a:ext cx="3068262" cy="2306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8F9CD-C3E1-222D-E57B-3752A14E11F2}"/>
              </a:ext>
            </a:extLst>
          </p:cNvPr>
          <p:cNvSpPr txBox="1"/>
          <p:nvPr/>
        </p:nvSpPr>
        <p:spPr>
          <a:xfrm>
            <a:off x="758283" y="1567417"/>
            <a:ext cx="483962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Extreme Gradient Boosting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46B1E-FE1F-E3F2-D3B4-6F66DCDDDAA0}"/>
              </a:ext>
            </a:extLst>
          </p:cNvPr>
          <p:cNvSpPr txBox="1"/>
          <p:nvPr/>
        </p:nvSpPr>
        <p:spPr>
          <a:xfrm>
            <a:off x="6594090" y="1584906"/>
            <a:ext cx="483962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Logistic Regression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4FA34D-D24A-E2C7-6D97-A4C82D290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46323"/>
              </p:ext>
            </p:extLst>
          </p:nvPr>
        </p:nvGraphicFramePr>
        <p:xfrm>
          <a:off x="6882193" y="2472698"/>
          <a:ext cx="4263422" cy="3840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31711">
                  <a:extLst>
                    <a:ext uri="{9D8B030D-6E8A-4147-A177-3AD203B41FA5}">
                      <a16:colId xmlns:a16="http://schemas.microsoft.com/office/drawing/2014/main" val="264578152"/>
                    </a:ext>
                  </a:extLst>
                </a:gridCol>
                <a:gridCol w="2131711">
                  <a:extLst>
                    <a:ext uri="{9D8B030D-6E8A-4147-A177-3AD203B41FA5}">
                      <a16:colId xmlns:a16="http://schemas.microsoft.com/office/drawing/2014/main" val="2718468302"/>
                    </a:ext>
                  </a:extLst>
                </a:gridCol>
              </a:tblGrid>
              <a:tr h="1731295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Correctly </a:t>
                      </a:r>
                    </a:p>
                    <a:p>
                      <a:pPr algn="ctr"/>
                      <a:r>
                        <a:rPr lang="en-US" sz="2400" b="0"/>
                        <a:t>Predicted as </a:t>
                      </a:r>
                    </a:p>
                    <a:p>
                      <a:pPr algn="ctr"/>
                      <a:r>
                        <a:rPr lang="en-US" sz="2400" b="0"/>
                        <a:t>Not Late</a:t>
                      </a:r>
                    </a:p>
                    <a:p>
                      <a:pPr algn="ctr"/>
                      <a:endParaRPr lang="en-US" sz="2400" b="0"/>
                    </a:p>
                    <a:p>
                      <a:pPr algn="ctr"/>
                      <a:r>
                        <a:rPr lang="en-US" sz="2400" b="0"/>
                        <a:t>99.79%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Incorrectly </a:t>
                      </a:r>
                    </a:p>
                    <a:p>
                      <a:pPr algn="ctr"/>
                      <a:r>
                        <a:rPr lang="en-US" sz="2400" b="0"/>
                        <a:t>Predicted as </a:t>
                      </a:r>
                    </a:p>
                    <a:p>
                      <a:pPr algn="ctr"/>
                      <a:r>
                        <a:rPr lang="en-US" sz="2400" b="0"/>
                        <a:t>Late</a:t>
                      </a:r>
                    </a:p>
                    <a:p>
                      <a:pPr algn="ctr"/>
                      <a:endParaRPr lang="en-US" sz="2400" b="0"/>
                    </a:p>
                    <a:p>
                      <a:pPr algn="ctr"/>
                      <a:r>
                        <a:rPr lang="en-US" sz="2400" b="0"/>
                        <a:t>0.21%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72117"/>
                  </a:ext>
                </a:extLst>
              </a:tr>
              <a:tr h="173129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Incorrectly </a:t>
                      </a:r>
                    </a:p>
                    <a:p>
                      <a:pPr algn="ctr"/>
                      <a:r>
                        <a:rPr lang="en-US" sz="2400"/>
                        <a:t>Predicted as </a:t>
                      </a:r>
                    </a:p>
                    <a:p>
                      <a:pPr algn="ctr"/>
                      <a:r>
                        <a:rPr lang="en-US" sz="2400"/>
                        <a:t>Not Late</a:t>
                      </a:r>
                    </a:p>
                    <a:p>
                      <a:pPr algn="ctr"/>
                      <a:endParaRPr lang="en-US" sz="2400"/>
                    </a:p>
                    <a:p>
                      <a:pPr algn="ctr"/>
                      <a:r>
                        <a:rPr lang="en-US" sz="2400"/>
                        <a:t>92.24%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Correctly </a:t>
                      </a:r>
                    </a:p>
                    <a:p>
                      <a:pPr algn="ctr"/>
                      <a:r>
                        <a:rPr lang="en-US" sz="2400" b="1"/>
                        <a:t>Predicted as </a:t>
                      </a:r>
                    </a:p>
                    <a:p>
                      <a:pPr algn="ctr"/>
                      <a:r>
                        <a:rPr lang="en-US" sz="2400" b="1"/>
                        <a:t>Late</a:t>
                      </a:r>
                    </a:p>
                    <a:p>
                      <a:pPr algn="ctr"/>
                      <a:endParaRPr lang="en-US" sz="2400" b="1"/>
                    </a:p>
                    <a:p>
                      <a:pPr algn="ctr"/>
                      <a:r>
                        <a:rPr lang="en-US" sz="2400" b="1"/>
                        <a:t>7.76%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6416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C18464-FEBF-3A5A-ED1F-D11F3B780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12439"/>
              </p:ext>
            </p:extLst>
          </p:nvPr>
        </p:nvGraphicFramePr>
        <p:xfrm>
          <a:off x="1074784" y="2472698"/>
          <a:ext cx="4263422" cy="3840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31711">
                  <a:extLst>
                    <a:ext uri="{9D8B030D-6E8A-4147-A177-3AD203B41FA5}">
                      <a16:colId xmlns:a16="http://schemas.microsoft.com/office/drawing/2014/main" val="264578152"/>
                    </a:ext>
                  </a:extLst>
                </a:gridCol>
                <a:gridCol w="2131711">
                  <a:extLst>
                    <a:ext uri="{9D8B030D-6E8A-4147-A177-3AD203B41FA5}">
                      <a16:colId xmlns:a16="http://schemas.microsoft.com/office/drawing/2014/main" val="2718468302"/>
                    </a:ext>
                  </a:extLst>
                </a:gridCol>
              </a:tblGrid>
              <a:tr h="1731295"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Correctly </a:t>
                      </a:r>
                    </a:p>
                    <a:p>
                      <a:pPr algn="ctr"/>
                      <a:r>
                        <a:rPr lang="en-US" sz="2400" b="0"/>
                        <a:t>Predicted as </a:t>
                      </a:r>
                    </a:p>
                    <a:p>
                      <a:pPr algn="ctr"/>
                      <a:r>
                        <a:rPr lang="en-US" sz="2400" b="0"/>
                        <a:t>Not Late</a:t>
                      </a:r>
                    </a:p>
                    <a:p>
                      <a:pPr algn="ctr"/>
                      <a:endParaRPr lang="en-US" sz="2400" b="0"/>
                    </a:p>
                    <a:p>
                      <a:pPr algn="ctr"/>
                      <a:r>
                        <a:rPr lang="en-US" sz="2400" b="0"/>
                        <a:t>97.95%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Incorrectly </a:t>
                      </a:r>
                    </a:p>
                    <a:p>
                      <a:pPr algn="ctr"/>
                      <a:r>
                        <a:rPr lang="en-US" sz="2400" b="0"/>
                        <a:t>Predicted as </a:t>
                      </a:r>
                    </a:p>
                    <a:p>
                      <a:pPr algn="ctr"/>
                      <a:r>
                        <a:rPr lang="en-US" sz="2400" b="0"/>
                        <a:t>Late</a:t>
                      </a:r>
                    </a:p>
                    <a:p>
                      <a:pPr algn="ctr"/>
                      <a:endParaRPr lang="en-US" sz="2400" b="0"/>
                    </a:p>
                    <a:p>
                      <a:pPr algn="ctr"/>
                      <a:r>
                        <a:rPr lang="en-US" sz="2400" b="0"/>
                        <a:t>3.05%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72117"/>
                  </a:ext>
                </a:extLst>
              </a:tr>
              <a:tr h="173129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Incorrectly </a:t>
                      </a:r>
                    </a:p>
                    <a:p>
                      <a:pPr algn="ctr"/>
                      <a:r>
                        <a:rPr lang="en-US" sz="2400"/>
                        <a:t>Predicted as </a:t>
                      </a:r>
                    </a:p>
                    <a:p>
                      <a:pPr algn="ctr"/>
                      <a:r>
                        <a:rPr lang="en-US" sz="2400"/>
                        <a:t>Not Late</a:t>
                      </a:r>
                    </a:p>
                    <a:p>
                      <a:pPr algn="ctr"/>
                      <a:endParaRPr lang="en-US" sz="2400"/>
                    </a:p>
                    <a:p>
                      <a:pPr algn="ctr"/>
                      <a:r>
                        <a:rPr lang="en-US" sz="2400"/>
                        <a:t>71.67%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Correctly </a:t>
                      </a:r>
                    </a:p>
                    <a:p>
                      <a:pPr algn="ctr"/>
                      <a:r>
                        <a:rPr lang="en-US" sz="2400" b="1"/>
                        <a:t>Predicted as </a:t>
                      </a:r>
                    </a:p>
                    <a:p>
                      <a:pPr algn="ctr"/>
                      <a:r>
                        <a:rPr lang="en-US" sz="2400" b="1"/>
                        <a:t>Late</a:t>
                      </a:r>
                    </a:p>
                    <a:p>
                      <a:pPr algn="ctr"/>
                      <a:endParaRPr lang="en-US" sz="2400"/>
                    </a:p>
                    <a:p>
                      <a:pPr algn="ctr"/>
                      <a:r>
                        <a:rPr lang="en-US" sz="2400" b="1"/>
                        <a:t>28.33%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6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5505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0F4-8099-4C3E-C1C5-D14E839B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ctr">
            <a:noAutofit/>
          </a:bodyPr>
          <a:lstStyle/>
          <a:p>
            <a:r>
              <a:rPr lang="en-US">
                <a:ea typeface="+mj-lt"/>
                <a:cs typeface="+mj-lt"/>
              </a:rPr>
              <a:t>MOST IMPORTANT FEATURES</a:t>
            </a:r>
          </a:p>
        </p:txBody>
      </p:sp>
      <p:pic>
        <p:nvPicPr>
          <p:cNvPr id="4" name="Picture 3" descr="A yellow and white rectangle with black border&#10;&#10;Description automatically generated">
            <a:extLst>
              <a:ext uri="{FF2B5EF4-FFF2-40B4-BE49-F238E27FC236}">
                <a16:creationId xmlns:a16="http://schemas.microsoft.com/office/drawing/2014/main" id="{76B730D7-C1ED-C9AE-BCEE-49D5B330E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4" t="6866"/>
          <a:stretch/>
        </p:blipFill>
        <p:spPr>
          <a:xfrm>
            <a:off x="211776" y="1693888"/>
            <a:ext cx="11870293" cy="50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9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C64AC-6A0F-0A7E-3F6C-91A5D89C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INTERPRETATIONS - XGBOOST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1DC4-9DA1-3DCB-C646-0F130A39D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15" y="1825624"/>
            <a:ext cx="11323254" cy="126444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br>
              <a:rPr lang="en-US">
                <a:cs typeface="Calibri"/>
              </a:rPr>
            </a:br>
            <a:endParaRPr lang="en-US">
              <a:ea typeface="Calibri"/>
              <a:cs typeface="Calibri"/>
            </a:endParaRPr>
          </a:p>
          <a:p>
            <a:pPr marL="914400" lvl="1" indent="-457200"/>
            <a:endParaRPr lang="en-US">
              <a:cs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0B51A0-CF15-8818-A581-736844BA1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58033"/>
              </p:ext>
            </p:extLst>
          </p:nvPr>
        </p:nvGraphicFramePr>
        <p:xfrm>
          <a:off x="548048" y="2320642"/>
          <a:ext cx="11298609" cy="3265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582">
                  <a:extLst>
                    <a:ext uri="{9D8B030D-6E8A-4147-A177-3AD203B41FA5}">
                      <a16:colId xmlns:a16="http://schemas.microsoft.com/office/drawing/2014/main" val="858006803"/>
                    </a:ext>
                  </a:extLst>
                </a:gridCol>
                <a:gridCol w="7058027">
                  <a:extLst>
                    <a:ext uri="{9D8B030D-6E8A-4147-A177-3AD203B41FA5}">
                      <a16:colId xmlns:a16="http://schemas.microsoft.com/office/drawing/2014/main" val="4168683486"/>
                    </a:ext>
                  </a:extLst>
                </a:gridCol>
              </a:tblGrid>
              <a:tr h="521917">
                <a:tc>
                  <a:txBody>
                    <a:bodyPr/>
                    <a:lstStyle/>
                    <a:p>
                      <a:pPr lvl="3" algn="l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3" algn="l"/>
                      <a:r>
                        <a:rPr lang="en-US" sz="2800" b="1">
                          <a:solidFill>
                            <a:schemeClr val="tx1"/>
                          </a:solidFill>
                        </a:rPr>
                        <a:t>           DESCRIPTION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75666"/>
                  </a:ext>
                </a:extLst>
              </a:tr>
              <a:tr h="39634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Vendor Cluster: Premier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8010000984, 8010005836, V4036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945335"/>
                  </a:ext>
                </a:extLst>
              </a:tr>
              <a:tr h="39634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US postal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93385"/>
                  </a:ext>
                </a:extLst>
              </a:tr>
              <a:tr h="45667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Plant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4036,4014,4124,4120,4040 and 71 Ids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191794"/>
                  </a:ext>
                </a:extLst>
              </a:tr>
              <a:tr h="45667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Plant 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3009,3026,3024,3088,3076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65880"/>
                  </a:ext>
                </a:extLst>
              </a:tr>
              <a:tr h="39634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Higher Late material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 unique Material Id's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94424"/>
                  </a:ext>
                </a:extLst>
              </a:tr>
              <a:tr h="39634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Average Material cluster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Id's in this cluster are 60% prone to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25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510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5C04-DE3E-BAD3-D6FB-D881859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2E3D-B07A-E66F-4B5E-A7CE0511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11150073" cy="3191643"/>
          </a:xfr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/>
              <a:t>Extreme gradient boosting has the best accuracy but more model refinement will help identify additional late vendors</a:t>
            </a:r>
          </a:p>
          <a:p>
            <a:r>
              <a:rPr lang="en-US"/>
              <a:t>Vendor, Plant, Postal Code, Material, and Sub Commodity are important influencers</a:t>
            </a:r>
            <a:endParaRPr lang="en-US">
              <a:cs typeface="Calibri"/>
            </a:endParaRPr>
          </a:p>
          <a:p>
            <a:r>
              <a:rPr lang="en-US"/>
              <a:t>Clusters were developed for these features to increase prediction accuracy</a:t>
            </a:r>
            <a:endParaRPr lang="en-US">
              <a:cs typeface="Calibri"/>
            </a:endParaRPr>
          </a:p>
          <a:p>
            <a:r>
              <a:rPr lang="en-US"/>
              <a:t>Other models we tested were able to identify additional significant features such as week, quarter, year, and vendor years of service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139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26D96-53DB-9295-F2FD-C18CB88B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504479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5B573B-A229-F2A4-1C0E-D917EE44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84916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B55C-5EC0-9618-745A-35CD597B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/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8E6A48-7F1C-46F1-BD9A-8CCE6EE2F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880382"/>
              </p:ext>
            </p:extLst>
          </p:nvPr>
        </p:nvGraphicFramePr>
        <p:xfrm>
          <a:off x="260004" y="1539229"/>
          <a:ext cx="11455884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775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504C-61E8-DDBF-8FDA-4CC59433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SAMPLE REPORT - EXAMPLE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99461D-22AC-04D2-1675-DA8B18F99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75579"/>
              </p:ext>
            </p:extLst>
          </p:nvPr>
        </p:nvGraphicFramePr>
        <p:xfrm>
          <a:off x="543697" y="1926203"/>
          <a:ext cx="9677844" cy="3988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698">
                  <a:extLst>
                    <a:ext uri="{9D8B030D-6E8A-4147-A177-3AD203B41FA5}">
                      <a16:colId xmlns:a16="http://schemas.microsoft.com/office/drawing/2014/main" val="351373368"/>
                    </a:ext>
                  </a:extLst>
                </a:gridCol>
                <a:gridCol w="1213457">
                  <a:extLst>
                    <a:ext uri="{9D8B030D-6E8A-4147-A177-3AD203B41FA5}">
                      <a16:colId xmlns:a16="http://schemas.microsoft.com/office/drawing/2014/main" val="138365902"/>
                    </a:ext>
                  </a:extLst>
                </a:gridCol>
                <a:gridCol w="1383082">
                  <a:extLst>
                    <a:ext uri="{9D8B030D-6E8A-4147-A177-3AD203B41FA5}">
                      <a16:colId xmlns:a16="http://schemas.microsoft.com/office/drawing/2014/main" val="172397496"/>
                    </a:ext>
                  </a:extLst>
                </a:gridCol>
                <a:gridCol w="1017739">
                  <a:extLst>
                    <a:ext uri="{9D8B030D-6E8A-4147-A177-3AD203B41FA5}">
                      <a16:colId xmlns:a16="http://schemas.microsoft.com/office/drawing/2014/main" val="2548533705"/>
                    </a:ext>
                  </a:extLst>
                </a:gridCol>
                <a:gridCol w="1384101">
                  <a:extLst>
                    <a:ext uri="{9D8B030D-6E8A-4147-A177-3AD203B41FA5}">
                      <a16:colId xmlns:a16="http://schemas.microsoft.com/office/drawing/2014/main" val="569511270"/>
                    </a:ext>
                  </a:extLst>
                </a:gridCol>
                <a:gridCol w="1303521">
                  <a:extLst>
                    <a:ext uri="{9D8B030D-6E8A-4147-A177-3AD203B41FA5}">
                      <a16:colId xmlns:a16="http://schemas.microsoft.com/office/drawing/2014/main" val="1597397047"/>
                    </a:ext>
                  </a:extLst>
                </a:gridCol>
                <a:gridCol w="942302">
                  <a:extLst>
                    <a:ext uri="{9D8B030D-6E8A-4147-A177-3AD203B41FA5}">
                      <a16:colId xmlns:a16="http://schemas.microsoft.com/office/drawing/2014/main" val="1295336466"/>
                    </a:ext>
                  </a:extLst>
                </a:gridCol>
                <a:gridCol w="1154944">
                  <a:extLst>
                    <a:ext uri="{9D8B030D-6E8A-4147-A177-3AD203B41FA5}">
                      <a16:colId xmlns:a16="http://schemas.microsoft.com/office/drawing/2014/main" val="3277841917"/>
                    </a:ext>
                  </a:extLst>
                </a:gridCol>
              </a:tblGrid>
              <a:tr h="6393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Expected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Company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Vendor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Postal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Material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Sub Commodity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Plant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Vendor Flag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038070"/>
                  </a:ext>
                </a:extLst>
              </a:tr>
              <a:tr h="5137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2022-06-08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8010099066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98109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1100188070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Safety Supplies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36244"/>
                  </a:ext>
                </a:extLst>
              </a:tr>
              <a:tr h="7339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2023-09-07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8010003690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60055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4100003222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Elements Industrial Gases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917839"/>
                  </a:ext>
                </a:extLst>
              </a:tr>
              <a:tr h="5137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2023-09-08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US40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8010003297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19087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1100077867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Lab Supplies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161664"/>
                  </a:ext>
                </a:extLst>
              </a:tr>
              <a:tr h="5137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2023-08-23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CA10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8010002499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K7M5V7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1100117742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Building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914088"/>
                  </a:ext>
                </a:extLst>
              </a:tr>
              <a:tr h="5137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2023-08-15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8010018766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314006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3100001783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Tubes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5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4918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504C-61E8-DDBF-8FDA-4CC59433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SAMPLE REPORT SUPPLIER FLAGGING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B40B37-8B12-5806-5C55-2C320C694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61858"/>
              </p:ext>
            </p:extLst>
          </p:nvPr>
        </p:nvGraphicFramePr>
        <p:xfrm>
          <a:off x="2028240" y="3652470"/>
          <a:ext cx="8003251" cy="135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546">
                  <a:extLst>
                    <a:ext uri="{9D8B030D-6E8A-4147-A177-3AD203B41FA5}">
                      <a16:colId xmlns:a16="http://schemas.microsoft.com/office/drawing/2014/main" val="2972394117"/>
                    </a:ext>
                  </a:extLst>
                </a:gridCol>
                <a:gridCol w="1764414">
                  <a:extLst>
                    <a:ext uri="{9D8B030D-6E8A-4147-A177-3AD203B41FA5}">
                      <a16:colId xmlns:a16="http://schemas.microsoft.com/office/drawing/2014/main" val="1854386122"/>
                    </a:ext>
                  </a:extLst>
                </a:gridCol>
                <a:gridCol w="1872763">
                  <a:extLst>
                    <a:ext uri="{9D8B030D-6E8A-4147-A177-3AD203B41FA5}">
                      <a16:colId xmlns:a16="http://schemas.microsoft.com/office/drawing/2014/main" val="2007340987"/>
                    </a:ext>
                  </a:extLst>
                </a:gridCol>
                <a:gridCol w="2535528">
                  <a:extLst>
                    <a:ext uri="{9D8B030D-6E8A-4147-A177-3AD203B41FA5}">
                      <a16:colId xmlns:a16="http://schemas.microsoft.com/office/drawing/2014/main" val="4053633986"/>
                    </a:ext>
                  </a:extLst>
                </a:gridCol>
              </a:tblGrid>
              <a:tr h="4158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Material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Vendor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Vendor flag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Alternate Vendor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3998687"/>
                  </a:ext>
                </a:extLst>
              </a:tr>
              <a:tr h="4709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4100002182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8010013628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Late 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8010004740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8068155"/>
                  </a:ext>
                </a:extLst>
              </a:tr>
              <a:tr h="4709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4100002303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8010013641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Late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8010006527</a:t>
                      </a:r>
                      <a:endParaRPr lang="en-US" sz="220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436092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91A8FF-2E98-92CB-D605-D08C2CFB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377389"/>
            <a:ext cx="11150073" cy="1383969"/>
          </a:xfr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252525"/>
                </a:solidFill>
                <a:ea typeface="+mn-lt"/>
                <a:cs typeface="+mn-lt"/>
              </a:rPr>
              <a:t>The report accurately predicts if deliveries will be on time or late.</a:t>
            </a:r>
            <a:endParaRPr lang="en-US"/>
          </a:p>
          <a:p>
            <a:r>
              <a:rPr lang="en-US">
                <a:solidFill>
                  <a:srgbClr val="252525"/>
                </a:solidFill>
                <a:ea typeface="+mn-lt"/>
                <a:cs typeface="+mn-lt"/>
              </a:rPr>
              <a:t>Shows clear examples of when specific materials from specific suppliers  will be late, so steps can be taken to avoid issues.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771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CBDA-0147-9DFF-FE61-7AD9234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/>
              <a:t>RECOMMENDATION SUMMARY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006345-A5AE-A232-E5C8-353E3EAD0F99}"/>
              </a:ext>
            </a:extLst>
          </p:cNvPr>
          <p:cNvGrpSpPr/>
          <p:nvPr/>
        </p:nvGrpSpPr>
        <p:grpSpPr>
          <a:xfrm>
            <a:off x="1457857" y="2056232"/>
            <a:ext cx="1371600" cy="1371600"/>
            <a:chOff x="1457857" y="2161251"/>
            <a:chExt cx="1371600" cy="137160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7112B16-110E-0F31-110E-D1023DD91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857" y="2161251"/>
              <a:ext cx="1371600" cy="1371600"/>
            </a:xfrm>
            <a:prstGeom prst="roundRect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 5" descr="Bar chart">
              <a:extLst>
                <a:ext uri="{FF2B5EF4-FFF2-40B4-BE49-F238E27FC236}">
                  <a16:creationId xmlns:a16="http://schemas.microsoft.com/office/drawing/2014/main" id="{ED2EAD70-A544-B9B3-B4A2-ADCD8F3A2E87}"/>
                </a:ext>
              </a:extLst>
            </p:cNvPr>
            <p:cNvSpPr/>
            <p:nvPr/>
          </p:nvSpPr>
          <p:spPr>
            <a:xfrm>
              <a:off x="1638419" y="2266270"/>
              <a:ext cx="1161562" cy="1161562"/>
            </a:xfrm>
            <a:prstGeom prst="round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D85EAA-E4F4-0BB4-0D87-3E5F6BFE2DD7}"/>
              </a:ext>
            </a:extLst>
          </p:cNvPr>
          <p:cNvGrpSpPr/>
          <p:nvPr/>
        </p:nvGrpSpPr>
        <p:grpSpPr>
          <a:xfrm>
            <a:off x="8594124" y="2056232"/>
            <a:ext cx="1371600" cy="1371600"/>
            <a:chOff x="5405437" y="2110584"/>
            <a:chExt cx="1371600" cy="1371600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79CD4106-A7C5-141C-719C-23505C1930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05437" y="2110584"/>
              <a:ext cx="1371600" cy="1371600"/>
            </a:xfrm>
            <a:prstGeom prst="roundRect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 descr="Statistics">
              <a:extLst>
                <a:ext uri="{FF2B5EF4-FFF2-40B4-BE49-F238E27FC236}">
                  <a16:creationId xmlns:a16="http://schemas.microsoft.com/office/drawing/2014/main" id="{F65B6D94-F5A3-760E-2E3B-922A2E4C46BB}"/>
                </a:ext>
              </a:extLst>
            </p:cNvPr>
            <p:cNvSpPr/>
            <p:nvPr/>
          </p:nvSpPr>
          <p:spPr>
            <a:xfrm>
              <a:off x="5537951" y="2266270"/>
              <a:ext cx="1161562" cy="1161562"/>
            </a:xfrm>
            <a:prstGeom prst="round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F44754-50F4-21E0-AA27-89E1959AC13D}"/>
              </a:ext>
            </a:extLst>
          </p:cNvPr>
          <p:cNvGrpSpPr/>
          <p:nvPr/>
        </p:nvGrpSpPr>
        <p:grpSpPr>
          <a:xfrm>
            <a:off x="5199670" y="2056232"/>
            <a:ext cx="1371600" cy="1371600"/>
            <a:chOff x="9076761" y="1958808"/>
            <a:chExt cx="1371600" cy="1371600"/>
          </a:xfrm>
        </p:grpSpPr>
        <p:sp>
          <p:nvSpPr>
            <p:cNvPr id="11" name="Rectangle: Diagonal Corners Rounded 10">
              <a:extLst>
                <a:ext uri="{FF2B5EF4-FFF2-40B4-BE49-F238E27FC236}">
                  <a16:creationId xmlns:a16="http://schemas.microsoft.com/office/drawing/2014/main" id="{ABED43E2-82E1-8783-2E7F-F009DEB0D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6761" y="1958808"/>
              <a:ext cx="1371600" cy="1371600"/>
            </a:xfrm>
            <a:prstGeom prst="roundRect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11" descr="User">
              <a:extLst>
                <a:ext uri="{FF2B5EF4-FFF2-40B4-BE49-F238E27FC236}">
                  <a16:creationId xmlns:a16="http://schemas.microsoft.com/office/drawing/2014/main" id="{2CDCD94B-023E-E6CA-B82E-D6EBC7155DA9}"/>
                </a:ext>
              </a:extLst>
            </p:cNvPr>
            <p:cNvSpPr/>
            <p:nvPr/>
          </p:nvSpPr>
          <p:spPr>
            <a:xfrm>
              <a:off x="9199033" y="2027820"/>
              <a:ext cx="1161562" cy="1161562"/>
            </a:xfrm>
            <a:prstGeom prst="round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EDA0C2-1000-C6EE-9CAB-6E16A13C062C}"/>
              </a:ext>
            </a:extLst>
          </p:cNvPr>
          <p:cNvSpPr txBox="1"/>
          <p:nvPr/>
        </p:nvSpPr>
        <p:spPr>
          <a:xfrm>
            <a:off x="1157818" y="3775952"/>
            <a:ext cx="21078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VENDOR FLAGGING REPORT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52EE34-8869-FFFD-AA9D-A9515A8A4FF3}"/>
              </a:ext>
            </a:extLst>
          </p:cNvPr>
          <p:cNvSpPr txBox="1"/>
          <p:nvPr/>
        </p:nvSpPr>
        <p:spPr>
          <a:xfrm>
            <a:off x="8109153" y="3775952"/>
            <a:ext cx="228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ADDITIONAL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4AF71-F9B5-ADC7-53F8-1BBB7147AE60}"/>
              </a:ext>
            </a:extLst>
          </p:cNvPr>
          <p:cNvSpPr txBox="1"/>
          <p:nvPr/>
        </p:nvSpPr>
        <p:spPr>
          <a:xfrm>
            <a:off x="4742470" y="3775952"/>
            <a:ext cx="228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ALTERNATE VENDOR REPORT</a:t>
            </a:r>
          </a:p>
        </p:txBody>
      </p:sp>
    </p:spTree>
    <p:extLst>
      <p:ext uri="{BB962C8B-B14F-4D97-AF65-F5344CB8AC3E}">
        <p14:creationId xmlns:p14="http://schemas.microsoft.com/office/powerpoint/2010/main" val="2491553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3759-0E78-699D-CC5F-7AEFBEC4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/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05540-F7B7-EC5D-FF7A-473D99B97CBB}"/>
              </a:ext>
            </a:extLst>
          </p:cNvPr>
          <p:cNvSpPr txBox="1"/>
          <p:nvPr/>
        </p:nvSpPr>
        <p:spPr>
          <a:xfrm flipH="1">
            <a:off x="960119" y="1956619"/>
            <a:ext cx="862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904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11F9-5BD3-1DD4-885C-CE217B36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FFB6C-7B89-DDB7-C2F7-FF0E71E46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8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E6CA-E706-72AD-EC7C-5FCB61BE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 VENDOR OPTIMIZATION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26A84-289B-E733-AB5E-20019CB3A05A}"/>
              </a:ext>
            </a:extLst>
          </p:cNvPr>
          <p:cNvSpPr txBox="1"/>
          <p:nvPr/>
        </p:nvSpPr>
        <p:spPr>
          <a:xfrm>
            <a:off x="294640" y="1400933"/>
            <a:ext cx="379984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Calibri" panose="020F0502020204030204"/>
                <a:cs typeface="Calibri"/>
              </a:rPr>
              <a:t>Have high transaction with 8010000984, 8010005836, V4036, V4014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Additionally, there are 79 vendors who are always late.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3,521 vendors are never late</a:t>
            </a:r>
          </a:p>
          <a:p>
            <a:endParaRPr lang="en-US" sz="240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C13BFA-402A-BDA7-3977-8245D2217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95965"/>
              </p:ext>
            </p:extLst>
          </p:nvPr>
        </p:nvGraphicFramePr>
        <p:xfrm>
          <a:off x="5667374" y="1714499"/>
          <a:ext cx="6020236" cy="3256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359">
                  <a:extLst>
                    <a:ext uri="{9D8B030D-6E8A-4147-A177-3AD203B41FA5}">
                      <a16:colId xmlns:a16="http://schemas.microsoft.com/office/drawing/2014/main" val="870374408"/>
                    </a:ext>
                  </a:extLst>
                </a:gridCol>
                <a:gridCol w="1919881">
                  <a:extLst>
                    <a:ext uri="{9D8B030D-6E8A-4147-A177-3AD203B41FA5}">
                      <a16:colId xmlns:a16="http://schemas.microsoft.com/office/drawing/2014/main" val="3986582427"/>
                    </a:ext>
                  </a:extLst>
                </a:gridCol>
                <a:gridCol w="1986996">
                  <a:extLst>
                    <a:ext uri="{9D8B030D-6E8A-4147-A177-3AD203B41FA5}">
                      <a16:colId xmlns:a16="http://schemas.microsoft.com/office/drawing/2014/main" val="886857072"/>
                    </a:ext>
                  </a:extLst>
                </a:gridCol>
              </a:tblGrid>
              <a:tr h="934268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latin typeface="Calibri"/>
                        </a:rPr>
                        <a:t>Vendors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latin typeface="Calibri"/>
                        </a:rPr>
                        <a:t>Total No of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latin typeface="Calibri"/>
                        </a:rPr>
                        <a:t>Late 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810070"/>
                  </a:ext>
                </a:extLst>
              </a:tr>
              <a:tr h="5322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8010000984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98,436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7.13%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902890"/>
                  </a:ext>
                </a:extLst>
              </a:tr>
              <a:tr h="5743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8010005836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69,594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8.05%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704211"/>
                  </a:ext>
                </a:extLst>
              </a:tr>
              <a:tr h="6583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V4036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39,091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12.64%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15819"/>
                  </a:ext>
                </a:extLst>
              </a:tr>
              <a:tr h="54628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V4014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24,850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11.00%</a:t>
                      </a:r>
                      <a:endParaRPr lang="en-US" sz="2800" b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4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7723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7F990D-C9B2-CBA5-7A1F-17CDAC6104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AF1E3-2D91-D391-312C-D52465DE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ORDER MANAGEMENT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7C98-605C-EB08-8FE9-646E397D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5704703" cy="473975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Materials having the below Id's are more prone to late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457200" indent="-457200"/>
            <a:r>
              <a:rPr lang="en-US">
                <a:cs typeface="Calibri" panose="020F0502020204030204"/>
              </a:rPr>
              <a:t>2500001543</a:t>
            </a:r>
          </a:p>
          <a:p>
            <a:pPr marL="457200" indent="-457200"/>
            <a:r>
              <a:rPr lang="en-US">
                <a:cs typeface="Calibri" panose="020F0502020204030204"/>
              </a:rPr>
              <a:t>3100006153</a:t>
            </a:r>
          </a:p>
          <a:p>
            <a:pPr marL="457200" indent="-457200"/>
            <a:r>
              <a:rPr lang="en-US">
                <a:cs typeface="Calibri" panose="020F0502020204030204"/>
              </a:rPr>
              <a:t>2500001542</a:t>
            </a:r>
          </a:p>
          <a:p>
            <a:pPr marL="457200" indent="-457200"/>
            <a:r>
              <a:rPr lang="en-US">
                <a:cs typeface="Calibri" panose="020F0502020204030204"/>
              </a:rPr>
              <a:t>2500001568</a:t>
            </a:r>
          </a:p>
          <a:p>
            <a:pPr marL="457200" indent="-457200"/>
            <a:r>
              <a:rPr lang="en-US">
                <a:cs typeface="Calibri" panose="020F0502020204030204"/>
              </a:rPr>
              <a:t>2500005119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Ordering these materials upfront can improve the supply chain efficiency and inventory management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3" name="Picture 12" descr="A graph of numbers and a number of records&#10;&#10;Description automatically generated">
            <a:extLst>
              <a:ext uri="{FF2B5EF4-FFF2-40B4-BE49-F238E27FC236}">
                <a16:creationId xmlns:a16="http://schemas.microsoft.com/office/drawing/2014/main" id="{77C905B5-840C-C339-D296-914C89A8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14329"/>
            <a:ext cx="4782353" cy="46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45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aph of a number of plants&#10;&#10;Description automatically generated">
            <a:extLst>
              <a:ext uri="{FF2B5EF4-FFF2-40B4-BE49-F238E27FC236}">
                <a16:creationId xmlns:a16="http://schemas.microsoft.com/office/drawing/2014/main" id="{58DDC937-D052-B125-22B6-6F17DA849B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60" r="760"/>
          <a:stretch/>
        </p:blipFill>
        <p:spPr>
          <a:xfrm>
            <a:off x="6098147" y="1345647"/>
            <a:ext cx="5943600" cy="50480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AF1E3-2D91-D391-312C-D52465DE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RCA FOR PLANT ID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7C98-605C-EB08-8FE9-646E397D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5552303" cy="3839000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457200" indent="-457200"/>
            <a:r>
              <a:rPr lang="en-US">
                <a:cs typeface="Calibri" panose="020F0502020204030204"/>
              </a:rPr>
              <a:t>4036,4014,4124,4120,4040 and 71  more plants prone to getting delayed</a:t>
            </a:r>
            <a:endParaRPr lang="en-US">
              <a:ea typeface="Calibri"/>
              <a:cs typeface="Calibri" panose="020F0502020204030204"/>
            </a:endParaRPr>
          </a:p>
          <a:p>
            <a:pPr marL="457200" indent="-457200"/>
            <a:r>
              <a:rPr lang="en-US">
                <a:ea typeface="Calibri"/>
                <a:cs typeface="Calibri" panose="020F0502020204030204"/>
              </a:rPr>
              <a:t>Conducting a root cause analysis in these plants will help identifying the issue for late deliveries. </a:t>
            </a:r>
          </a:p>
          <a:p>
            <a:pPr marL="457200" indent="-457200"/>
            <a:r>
              <a:rPr lang="en-US">
                <a:ea typeface="Calibri"/>
                <a:cs typeface="Calibri" panose="020F0502020204030204"/>
              </a:rPr>
              <a:t>Location of these plants can be used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160289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25E2-F50C-DD9C-8205-DC1C7E0B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B48D5-AD0E-8964-E642-7BE8CF6C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747" y="1853539"/>
            <a:ext cx="9880602" cy="3579441"/>
          </a:xfrm>
        </p:spPr>
        <p:txBody>
          <a:bodyPr vert="horz" lIns="91440" tIns="45720" rIns="91440" bIns="45720" rtlCol="0" anchor="t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>
                <a:solidFill>
                  <a:schemeClr val="lt1"/>
                </a:solidFill>
                <a:ea typeface="+mn-lt"/>
                <a:cs typeface="+mn-lt"/>
              </a:rPr>
              <a:t> </a:t>
            </a:r>
            <a:r>
              <a:rPr lang="en-US" b="1">
                <a:solidFill>
                  <a:schemeClr val="dk1"/>
                </a:solidFill>
                <a:ea typeface="+mn-lt"/>
                <a:cs typeface="+mn-lt"/>
              </a:rPr>
              <a:t>Opportunity</a:t>
            </a:r>
            <a:r>
              <a:rPr lang="en-US">
                <a:solidFill>
                  <a:schemeClr val="dk1"/>
                </a:solidFill>
                <a:ea typeface="+mn-lt"/>
                <a:cs typeface="+mn-lt"/>
              </a:rPr>
              <a:t>: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ea typeface="+mn-lt"/>
                <a:cs typeface="+mn-lt"/>
              </a:rPr>
              <a:t>Improve on-time material delivery with an eye to factors such as lead times, requested delivery times, </a:t>
            </a:r>
            <a:r>
              <a:rPr lang="en-US" sz="2000" b="0" i="0" u="none" strike="noStrike">
                <a:solidFill>
                  <a:schemeClr val="dk1"/>
                </a:solidFill>
                <a:effectLst/>
                <a:ea typeface="+mn-lt"/>
                <a:cs typeface="+mn-lt"/>
              </a:rPr>
              <a:t>and </a:t>
            </a:r>
            <a:r>
              <a:rPr lang="en-US" sz="2000">
                <a:solidFill>
                  <a:schemeClr val="dk1"/>
                </a:solidFill>
                <a:ea typeface="+mn-lt"/>
                <a:cs typeface="+mn-lt"/>
              </a:rPr>
              <a:t>vendor confirmations.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dk1"/>
                </a:solidFill>
                <a:ea typeface="+mn-lt"/>
                <a:cs typeface="+mn-lt"/>
              </a:rPr>
              <a:t> </a:t>
            </a:r>
            <a:r>
              <a:rPr lang="en-US" b="1">
                <a:solidFill>
                  <a:schemeClr val="dk1"/>
                </a:solidFill>
                <a:ea typeface="+mn-lt"/>
                <a:cs typeface="+mn-lt"/>
              </a:rPr>
              <a:t>Value</a:t>
            </a:r>
            <a:r>
              <a:rPr lang="en-US">
                <a:solidFill>
                  <a:schemeClr val="dk1"/>
                </a:solidFill>
                <a:ea typeface="+mn-lt"/>
                <a:cs typeface="+mn-lt"/>
              </a:rPr>
              <a:t>:</a:t>
            </a:r>
            <a:r>
              <a:rPr lang="en-US" sz="2000" b="1">
                <a:solidFill>
                  <a:schemeClr val="dk1"/>
                </a:solidFill>
                <a:ea typeface="+mn-lt"/>
                <a:cs typeface="+mn-lt"/>
              </a:rPr>
              <a:t> </a:t>
            </a:r>
            <a:r>
              <a:rPr lang="en-US" sz="2000">
                <a:solidFill>
                  <a:schemeClr val="dk1"/>
                </a:solidFill>
                <a:ea typeface="+mn-lt"/>
                <a:cs typeface="+mn-lt"/>
              </a:rPr>
              <a:t>By reducing late deliveries and costs, the value would be between $500,000 and $1,000,000.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chemeClr val="dk1"/>
                </a:solidFill>
                <a:ea typeface="+mn-lt"/>
                <a:cs typeface="+mn-lt"/>
              </a:rPr>
              <a:t>Success</a:t>
            </a:r>
            <a:r>
              <a:rPr lang="en-US">
                <a:solidFill>
                  <a:schemeClr val="dk1"/>
                </a:solidFill>
                <a:ea typeface="+mn-lt"/>
                <a:cs typeface="+mn-lt"/>
              </a:rPr>
              <a:t>:</a:t>
            </a:r>
            <a:r>
              <a:rPr lang="en-US" sz="2000" b="1">
                <a:solidFill>
                  <a:schemeClr val="dk1"/>
                </a:solidFill>
                <a:ea typeface="+mn-lt"/>
                <a:cs typeface="+mn-lt"/>
              </a:rPr>
              <a:t> </a:t>
            </a:r>
            <a:r>
              <a:rPr lang="en-US" sz="2000">
                <a:solidFill>
                  <a:schemeClr val="dk1"/>
                </a:solidFill>
                <a:ea typeface="+mn-lt"/>
                <a:cs typeface="+mn-lt"/>
              </a:rPr>
              <a:t>Achieving success requires, understanding </a:t>
            </a:r>
            <a:r>
              <a:rPr lang="en-US" sz="2000" b="0" i="0" u="none" strike="noStrike">
                <a:solidFill>
                  <a:schemeClr val="dk1"/>
                </a:solidFill>
                <a:effectLst/>
                <a:ea typeface="+mn-lt"/>
                <a:cs typeface="+mn-lt"/>
              </a:rPr>
              <a:t>key influencers</a:t>
            </a:r>
            <a:r>
              <a:rPr lang="en-US" sz="2000">
                <a:solidFill>
                  <a:schemeClr val="dk1"/>
                </a:solidFill>
                <a:ea typeface="+mn-lt"/>
                <a:cs typeface="+mn-lt"/>
              </a:rPr>
              <a:t> and accurate master data with updated lead times, providing transparency into vendor delivery performance, and consistently delivering materials on time, thus ensuring end-user confidence.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5" name="Rectangle 4" descr="Business Growth">
            <a:extLst>
              <a:ext uri="{FF2B5EF4-FFF2-40B4-BE49-F238E27FC236}">
                <a16:creationId xmlns:a16="http://schemas.microsoft.com/office/drawing/2014/main" id="{5BAEC0F0-7C27-096D-D6BF-E5F42DF75BBA}"/>
              </a:ext>
            </a:extLst>
          </p:cNvPr>
          <p:cNvSpPr/>
          <p:nvPr/>
        </p:nvSpPr>
        <p:spPr>
          <a:xfrm>
            <a:off x="797108" y="4662178"/>
            <a:ext cx="811659" cy="7260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Money with solid fill">
            <a:extLst>
              <a:ext uri="{FF2B5EF4-FFF2-40B4-BE49-F238E27FC236}">
                <a16:creationId xmlns:a16="http://schemas.microsoft.com/office/drawing/2014/main" id="{683F58E8-920E-32CE-0979-5DC8E5981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546" y="3219469"/>
            <a:ext cx="820222" cy="845906"/>
          </a:xfrm>
          <a:prstGeom prst="rect">
            <a:avLst/>
          </a:prstGeom>
        </p:spPr>
      </p:pic>
      <p:sp>
        <p:nvSpPr>
          <p:cNvPr id="6" name="Rectangle 5" descr="Bar Graph with Upward Trend">
            <a:extLst>
              <a:ext uri="{FF2B5EF4-FFF2-40B4-BE49-F238E27FC236}">
                <a16:creationId xmlns:a16="http://schemas.microsoft.com/office/drawing/2014/main" id="{BDC2F789-04A5-B22C-C13E-8F0BEF71DE8C}"/>
              </a:ext>
            </a:extLst>
          </p:cNvPr>
          <p:cNvSpPr/>
          <p:nvPr/>
        </p:nvSpPr>
        <p:spPr>
          <a:xfrm>
            <a:off x="788546" y="1951142"/>
            <a:ext cx="811659" cy="72604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77E579-FC06-0F72-8BBB-B368AC6C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276A5-3B88-780D-68A6-B67700F2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241" y="1749909"/>
            <a:ext cx="4250329" cy="2287765"/>
          </a:xfrm>
        </p:spPr>
        <p:txBody>
          <a:bodyPr/>
          <a:lstStyle/>
          <a:p>
            <a:r>
              <a:rPr lang="en-US"/>
              <a:t>6 Years of data from 09/07/2018-09/07/2023 </a:t>
            </a:r>
          </a:p>
          <a:p>
            <a:r>
              <a:rPr lang="en-US"/>
              <a:t>1,139,407 Rows with 21 Columns</a:t>
            </a:r>
            <a:endParaRPr lang="en-US">
              <a:cs typeface="Calibri"/>
            </a:endParaRPr>
          </a:p>
        </p:txBody>
      </p:sp>
      <p:pic>
        <p:nvPicPr>
          <p:cNvPr id="5" name="Picture 4" descr="A graph of a number of bars&#10;&#10;Description automatically generated">
            <a:extLst>
              <a:ext uri="{FF2B5EF4-FFF2-40B4-BE49-F238E27FC236}">
                <a16:creationId xmlns:a16="http://schemas.microsoft.com/office/drawing/2014/main" id="{8EB97BE9-6BDC-ED93-8FE0-8833288C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91" y="1491141"/>
            <a:ext cx="6968835" cy="50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9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5537B-F5B1-0126-2B11-2F029DE3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298133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A7380-DC31-B67D-B7DF-A8C7AC38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863CF-6E52-1C11-B6EC-9351518C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6" y="1825624"/>
            <a:ext cx="5619751" cy="3579441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b="1"/>
              <a:t>Duplicates:</a:t>
            </a:r>
            <a:r>
              <a:rPr lang="en-US"/>
              <a:t> 77,174 (6.7% of the whole dataset)</a:t>
            </a:r>
            <a:endParaRPr lang="en-US">
              <a:cs typeface="Calibri"/>
            </a:endParaRPr>
          </a:p>
          <a:p>
            <a:r>
              <a:rPr lang="en-US" b="1"/>
              <a:t>Data errors</a:t>
            </a:r>
            <a:r>
              <a:rPr lang="en-US"/>
              <a:t>: Removed out-of-range</a:t>
            </a:r>
            <a:r>
              <a:rPr lang="en-US">
                <a:effectLst/>
              </a:rPr>
              <a:t> date </a:t>
            </a:r>
            <a:r>
              <a:rPr lang="en-US"/>
              <a:t>entries &amp; Datatypes</a:t>
            </a:r>
            <a:r>
              <a:rPr lang="en-US">
                <a:ea typeface="+mn-lt"/>
                <a:cs typeface="+mn-lt"/>
              </a:rPr>
              <a:t> cleaning</a:t>
            </a:r>
            <a:endParaRPr lang="en-US">
              <a:cs typeface="Calibri" panose="020F0502020204030204"/>
            </a:endParaRPr>
          </a:p>
          <a:p>
            <a:r>
              <a:rPr lang="en-US" b="1"/>
              <a:t>Filters</a:t>
            </a:r>
            <a:r>
              <a:rPr lang="en-US"/>
              <a:t>: The duplicate values of  55 and 71 in Purchase document ID were not dropped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865,149 cases after cleaning</a:t>
            </a:r>
            <a:endParaRPr lang="en-US" sz="2400">
              <a:cs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AF1E07-1AEB-363C-322A-1FBB6D77A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58643"/>
              </p:ext>
            </p:extLst>
          </p:nvPr>
        </p:nvGraphicFramePr>
        <p:xfrm>
          <a:off x="6998398" y="1825624"/>
          <a:ext cx="4563052" cy="4548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817">
                  <a:extLst>
                    <a:ext uri="{9D8B030D-6E8A-4147-A177-3AD203B41FA5}">
                      <a16:colId xmlns:a16="http://schemas.microsoft.com/office/drawing/2014/main" val="3582473801"/>
                    </a:ext>
                  </a:extLst>
                </a:gridCol>
                <a:gridCol w="2784235">
                  <a:extLst>
                    <a:ext uri="{9D8B030D-6E8A-4147-A177-3AD203B41FA5}">
                      <a16:colId xmlns:a16="http://schemas.microsoft.com/office/drawing/2014/main" val="3127694351"/>
                    </a:ext>
                  </a:extLst>
                </a:gridCol>
              </a:tblGrid>
              <a:tr h="77903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  <a:endParaRPr lang="en-US" sz="2400" b="0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Date value counts</a:t>
                      </a:r>
                      <a:endParaRPr lang="en-US" sz="2400" b="0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2326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2002 - 2017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21370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56,978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91642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203,298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9043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182,319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29489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235,033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04655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215,971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078605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149,076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001104"/>
                  </a:ext>
                </a:extLst>
              </a:tr>
              <a:tr h="46572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2024 - 2038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34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CDA191-22A7-9E4C-8A9D-5731D7CF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MISSED AND DROPPED FEATURES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7B3FBC72-4300-F31F-E787-D04B8ACAE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21655"/>
              </p:ext>
            </p:extLst>
          </p:nvPr>
        </p:nvGraphicFramePr>
        <p:xfrm>
          <a:off x="331629" y="1720287"/>
          <a:ext cx="11522225" cy="47684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79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572"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1" spc="-1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sz="2000" b="1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1" spc="-10">
                          <a:solidFill>
                            <a:schemeClr val="tx1"/>
                          </a:solidFill>
                        </a:rPr>
                        <a:t>MISSING</a:t>
                      </a:r>
                      <a:r>
                        <a:rPr sz="2000" b="1" spc="-45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spc="-25">
                          <a:solidFill>
                            <a:schemeClr val="tx1"/>
                          </a:solidFill>
                        </a:rPr>
                        <a:t>VALUES</a:t>
                      </a:r>
                      <a:endParaRPr sz="2000" b="1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1" spc="-95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sz="2000" b="1" spc="3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spc="-10">
                          <a:solidFill>
                            <a:schemeClr val="tx1"/>
                          </a:solidFill>
                        </a:rPr>
                        <a:t>CLEANING</a:t>
                      </a:r>
                      <a:endParaRPr sz="2000" b="1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72"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0" spc="-20"/>
                        <a:t>Vendor</a:t>
                      </a:r>
                      <a:r>
                        <a:rPr sz="2000" b="0" spc="-50"/>
                        <a:t> </a:t>
                      </a:r>
                      <a:r>
                        <a:rPr sz="2000" b="0" spc="-25"/>
                        <a:t>ID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0" spc="-10"/>
                        <a:t>17.44</a:t>
                      </a:r>
                      <a:r>
                        <a:rPr lang="en-US" sz="2000" b="0" spc="-10"/>
                        <a:t>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0"/>
                        <a:t>Null</a:t>
                      </a:r>
                      <a:r>
                        <a:rPr sz="2000" b="0" spc="-45"/>
                        <a:t> </a:t>
                      </a:r>
                      <a:r>
                        <a:rPr sz="2000" b="0" spc="-10"/>
                        <a:t>values</a:t>
                      </a:r>
                      <a:r>
                        <a:rPr sz="2000" b="0" spc="-50"/>
                        <a:t> </a:t>
                      </a:r>
                      <a:r>
                        <a:rPr sz="2000" b="0"/>
                        <a:t>are</a:t>
                      </a:r>
                      <a:r>
                        <a:rPr sz="2000" b="0" spc="-40"/>
                        <a:t> </a:t>
                      </a:r>
                      <a:r>
                        <a:rPr sz="2000" b="0" spc="-10"/>
                        <a:t>dropped,</a:t>
                      </a:r>
                      <a:r>
                        <a:rPr sz="2000" b="0" spc="-55"/>
                        <a:t> </a:t>
                      </a:r>
                      <a:r>
                        <a:rPr sz="2000" b="0"/>
                        <a:t>Spaces</a:t>
                      </a:r>
                      <a:r>
                        <a:rPr sz="2000" b="0" spc="-55"/>
                        <a:t> </a:t>
                      </a:r>
                      <a:r>
                        <a:rPr sz="2000" b="0"/>
                        <a:t>are</a:t>
                      </a:r>
                      <a:r>
                        <a:rPr sz="2000" b="0" spc="-50"/>
                        <a:t> </a:t>
                      </a:r>
                      <a:r>
                        <a:rPr sz="2000" b="0" spc="-10"/>
                        <a:t>trimmed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72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2000" b="0" spc="-10"/>
                        <a:t>Postal</a:t>
                      </a:r>
                      <a:r>
                        <a:rPr sz="2000" b="0" spc="-60"/>
                        <a:t> </a:t>
                      </a:r>
                      <a:r>
                        <a:rPr sz="2000" b="0" spc="-20"/>
                        <a:t>Code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2000" b="0" spc="-10"/>
                        <a:t>17.58</a:t>
                      </a:r>
                      <a:r>
                        <a:rPr lang="en-US" sz="2000" b="0" spc="-10"/>
                        <a:t>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2000" b="0"/>
                        <a:t>Null</a:t>
                      </a:r>
                      <a:r>
                        <a:rPr sz="2000" b="0" spc="-45"/>
                        <a:t> </a:t>
                      </a:r>
                      <a:r>
                        <a:rPr sz="2000" b="0" spc="-10"/>
                        <a:t>values</a:t>
                      </a:r>
                      <a:r>
                        <a:rPr sz="2000" b="0" spc="-50"/>
                        <a:t> </a:t>
                      </a:r>
                      <a:r>
                        <a:rPr sz="2000" b="0"/>
                        <a:t>are</a:t>
                      </a:r>
                      <a:r>
                        <a:rPr sz="2000" b="0" spc="-40"/>
                        <a:t> </a:t>
                      </a:r>
                      <a:r>
                        <a:rPr sz="2000" b="0" spc="-10"/>
                        <a:t>dropped,</a:t>
                      </a:r>
                      <a:r>
                        <a:rPr sz="2000" b="0" spc="-55"/>
                        <a:t> </a:t>
                      </a:r>
                      <a:r>
                        <a:rPr sz="2000" b="0"/>
                        <a:t>Spaces</a:t>
                      </a:r>
                      <a:r>
                        <a:rPr sz="2000" b="0" spc="-55"/>
                        <a:t> </a:t>
                      </a:r>
                      <a:r>
                        <a:rPr sz="2000" b="0"/>
                        <a:t>are</a:t>
                      </a:r>
                      <a:r>
                        <a:rPr sz="2000" b="0" spc="-50"/>
                        <a:t> </a:t>
                      </a:r>
                      <a:r>
                        <a:rPr sz="2000" b="0" spc="-10"/>
                        <a:t>trimmed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571">
                <a:tc>
                  <a:txBody>
                    <a:bodyPr/>
                    <a:lstStyle/>
                    <a:p>
                      <a:pPr lvl="0" algn="ctr">
                        <a:lnSpc>
                          <a:spcPts val="1875"/>
                        </a:lnSpc>
                        <a:buNone/>
                      </a:pPr>
                      <a:r>
                        <a:rPr lang="en-US" sz="2000" b="0"/>
                        <a:t>POR</a:t>
                      </a:r>
                      <a:r>
                        <a:rPr lang="en-US" sz="2000" b="0" spc="-65"/>
                        <a:t> </a:t>
                      </a:r>
                      <a:r>
                        <a:rPr lang="en-US" sz="2000" b="0"/>
                        <a:t>Delivery</a:t>
                      </a:r>
                      <a:r>
                        <a:rPr lang="en-US" sz="2000" b="0" spc="-65"/>
                        <a:t> </a:t>
                      </a:r>
                      <a:r>
                        <a:rPr lang="en-US" sz="2000" b="0" spc="-20"/>
                        <a:t>Date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lvl="0" algn="ctr">
                        <a:lnSpc>
                          <a:spcPts val="1875"/>
                        </a:lnSpc>
                        <a:buNone/>
                      </a:pPr>
                      <a:r>
                        <a:rPr lang="en-US" sz="2000" b="0" spc="-20"/>
                        <a:t>70.60%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75"/>
                        </a:lnSpc>
                        <a:buNone/>
                      </a:pPr>
                      <a:r>
                        <a:rPr lang="en-US" sz="2000" b="0"/>
                        <a:t>Null</a:t>
                      </a:r>
                      <a:r>
                        <a:rPr lang="en-US" sz="2000" b="0" spc="-35"/>
                        <a:t> </a:t>
                      </a:r>
                      <a:r>
                        <a:rPr lang="en-US" sz="2000" b="0" spc="-10"/>
                        <a:t>values</a:t>
                      </a:r>
                      <a:r>
                        <a:rPr lang="en-US" sz="2000" b="0" spc="-35"/>
                        <a:t> </a:t>
                      </a:r>
                      <a:r>
                        <a:rPr lang="en-US" sz="2000" b="0"/>
                        <a:t>are</a:t>
                      </a:r>
                      <a:r>
                        <a:rPr lang="en-US" sz="2000" b="0" spc="-40"/>
                        <a:t> </a:t>
                      </a:r>
                      <a:r>
                        <a:rPr lang="en-US" sz="2000" b="0" spc="-10"/>
                        <a:t>replaced</a:t>
                      </a:r>
                      <a:r>
                        <a:rPr lang="en-US" sz="2000" b="0" spc="-45"/>
                        <a:t> </a:t>
                      </a:r>
                      <a:r>
                        <a:rPr lang="en-US" sz="2000" b="0"/>
                        <a:t>with</a:t>
                      </a:r>
                      <a:r>
                        <a:rPr lang="en-US" sz="2000" b="0" spc="315"/>
                        <a:t> </a:t>
                      </a:r>
                      <a:r>
                        <a:rPr lang="en-US" sz="2000" b="0" spc="-20"/>
                        <a:t>Requested</a:t>
                      </a:r>
                      <a:r>
                        <a:rPr lang="en-US" sz="2000" b="0" spc="-35"/>
                        <a:t> </a:t>
                      </a:r>
                      <a:r>
                        <a:rPr lang="en-US" sz="2000" b="0"/>
                        <a:t>Delivery</a:t>
                      </a:r>
                      <a:r>
                        <a:rPr lang="en-US" sz="2000" b="0" spc="-40"/>
                        <a:t> </a:t>
                      </a:r>
                      <a:r>
                        <a:rPr lang="en-US" sz="2000" b="0" spc="-20"/>
                        <a:t>Date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7637842"/>
                  </a:ext>
                </a:extLst>
              </a:tr>
              <a:tr h="527571"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/>
                        <a:t>Sub</a:t>
                      </a:r>
                      <a:r>
                        <a:rPr lang="en-US" sz="2000" b="0" spc="-45"/>
                        <a:t> </a:t>
                      </a:r>
                      <a:r>
                        <a:rPr lang="en-US" sz="2000" b="0" spc="-10"/>
                        <a:t>Commodity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 spc="-10"/>
                        <a:t>Description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905"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 spc="-20"/>
                        <a:t>0.03%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/>
                        <a:t>Special</a:t>
                      </a:r>
                      <a:r>
                        <a:rPr lang="en-US" sz="2000" b="0" spc="-45"/>
                        <a:t> </a:t>
                      </a:r>
                      <a:r>
                        <a:rPr lang="en-US" sz="2000" b="0" spc="-20"/>
                        <a:t>Characters</a:t>
                      </a:r>
                      <a:r>
                        <a:rPr lang="en-US" sz="2000" b="0" spc="-45"/>
                        <a:t> </a:t>
                      </a:r>
                      <a:r>
                        <a:rPr lang="en-US" sz="2000" b="0"/>
                        <a:t>are</a:t>
                      </a:r>
                      <a:r>
                        <a:rPr lang="en-US" sz="2000" b="0" spc="-35"/>
                        <a:t> </a:t>
                      </a:r>
                      <a:r>
                        <a:rPr lang="en-US" sz="2000" b="0" spc="-10"/>
                        <a:t>trimmed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5009888"/>
                  </a:ext>
                </a:extLst>
              </a:tr>
              <a:tr h="527572"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0"/>
                        <a:t>MRP</a:t>
                      </a:r>
                      <a:r>
                        <a:rPr sz="2000" b="0" spc="-55"/>
                        <a:t> </a:t>
                      </a:r>
                      <a:r>
                        <a:rPr sz="2000" b="0"/>
                        <a:t>type</a:t>
                      </a:r>
                      <a:r>
                        <a:rPr sz="2000" b="0" spc="-45"/>
                        <a:t> </a:t>
                      </a:r>
                      <a:r>
                        <a:rPr sz="2000" b="0" spc="-25"/>
                        <a:t>ID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0" spc="-10"/>
                        <a:t>49.54</a:t>
                      </a:r>
                      <a:r>
                        <a:rPr lang="en-US" sz="2000" b="0" spc="-10"/>
                        <a:t>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2000" b="0" spc="-10"/>
                        <a:t>Feature</a:t>
                      </a:r>
                      <a:r>
                        <a:rPr sz="2000" b="0" spc="-50"/>
                        <a:t> </a:t>
                      </a:r>
                      <a:r>
                        <a:rPr sz="2000" b="0"/>
                        <a:t>is</a:t>
                      </a:r>
                      <a:r>
                        <a:rPr sz="2000" b="0" spc="-50"/>
                        <a:t> </a:t>
                      </a:r>
                      <a:r>
                        <a:rPr sz="2000" b="0" spc="-10"/>
                        <a:t>dropped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859"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 spc="-10"/>
                        <a:t>Release</a:t>
                      </a:r>
                      <a:r>
                        <a:rPr lang="en-US" sz="2000" b="0" spc="-40"/>
                        <a:t> </a:t>
                      </a:r>
                      <a:r>
                        <a:rPr lang="en-US" sz="2000" b="0" spc="-20"/>
                        <a:t>Date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 spc="-10"/>
                        <a:t>94.42%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 spc="-10"/>
                        <a:t>Feature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/>
                        <a:t>is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 spc="-10"/>
                        <a:t>dropped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572"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/>
                        <a:t>MRP</a:t>
                      </a:r>
                      <a:r>
                        <a:rPr lang="en-US" sz="2000" b="0" spc="-55"/>
                        <a:t> </a:t>
                      </a:r>
                      <a:r>
                        <a:rPr lang="en-US" sz="2000" b="0" spc="-10"/>
                        <a:t>Type</a:t>
                      </a:r>
                      <a:r>
                        <a:rPr lang="en-US" sz="2000" b="0" spc="-55"/>
                        <a:t> </a:t>
                      </a:r>
                      <a:r>
                        <a:rPr lang="en-US" sz="2000" b="0" spc="-10"/>
                        <a:t>Description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 spc="-10"/>
                        <a:t>49.54%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80"/>
                        </a:lnSpc>
                        <a:buNone/>
                      </a:pPr>
                      <a:r>
                        <a:rPr lang="en-US" sz="2000" b="0" spc="-10"/>
                        <a:t>Feature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/>
                        <a:t>is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 spc="-10"/>
                        <a:t>dropped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571">
                <a:tc>
                  <a:txBody>
                    <a:bodyPr/>
                    <a:lstStyle/>
                    <a:p>
                      <a:pPr lvl="0" algn="ctr">
                        <a:lnSpc>
                          <a:spcPts val="1875"/>
                        </a:lnSpc>
                        <a:buNone/>
                      </a:pPr>
                      <a:r>
                        <a:rPr lang="en-US" sz="2000" b="0" spc="-10"/>
                        <a:t>Inbound</a:t>
                      </a:r>
                      <a:r>
                        <a:rPr lang="en-US" sz="2000" b="0" spc="-35"/>
                        <a:t> </a:t>
                      </a:r>
                      <a:r>
                        <a:rPr lang="en-US" sz="2000" b="0" spc="-10"/>
                        <a:t>Delivery</a:t>
                      </a:r>
                      <a:r>
                        <a:rPr lang="en-US" sz="2000" b="0" spc="-30"/>
                        <a:t> </a:t>
                      </a:r>
                      <a:r>
                        <a:rPr lang="en-US" sz="2000" b="0" spc="-35"/>
                        <a:t>ID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75"/>
                        </a:lnSpc>
                        <a:buNone/>
                      </a:pPr>
                      <a:r>
                        <a:rPr lang="en-US" sz="2000" b="0" spc="-10"/>
                        <a:t>59.63%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875"/>
                        </a:lnSpc>
                        <a:buNone/>
                      </a:pPr>
                      <a:r>
                        <a:rPr lang="en-US" sz="2000" b="0" spc="-10"/>
                        <a:t>Feature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/>
                        <a:t>is</a:t>
                      </a:r>
                      <a:r>
                        <a:rPr lang="en-US" sz="2000" b="0" spc="-50"/>
                        <a:t> </a:t>
                      </a:r>
                      <a:r>
                        <a:rPr lang="en-US" sz="2000" b="0" spc="-10"/>
                        <a:t>dropped</a:t>
                      </a:r>
                      <a:endParaRPr sz="2000" b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862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17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4DD90-1B21-BAA1-721B-0D07A913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7" y="0"/>
            <a:ext cx="8736227" cy="1186249"/>
          </a:xfrm>
        </p:spPr>
        <p:txBody>
          <a:bodyPr anchor="ctr">
            <a:normAutofit/>
          </a:bodyPr>
          <a:lstStyle/>
          <a:p>
            <a:r>
              <a:rPr lang="en-US"/>
              <a:t>MAIN KPI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10D238-04EA-5088-7779-5021FF51D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39" y="2083178"/>
            <a:ext cx="5552303" cy="2943883"/>
          </a:xfrm>
        </p:spPr>
        <p:txBody>
          <a:bodyPr vert="horz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n-US" b="1"/>
              <a:t>Not Late (0) vs Late (1):</a:t>
            </a:r>
            <a:r>
              <a:rPr lang="en-US"/>
              <a:t> Delivery Date is greater than requested delivery date</a:t>
            </a:r>
          </a:p>
          <a:p>
            <a:pPr marL="0" indent="0">
              <a:buNone/>
            </a:pPr>
            <a:r>
              <a:rPr lang="en-US"/>
              <a:t>Requested delivery date is either “POR delivery date” or “requested delivery date” – whichever is greater</a:t>
            </a: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3" name="Picture 2" descr="A circular white circle with a red strip&#10;&#10;Description automatically generated">
            <a:extLst>
              <a:ext uri="{FF2B5EF4-FFF2-40B4-BE49-F238E27FC236}">
                <a16:creationId xmlns:a16="http://schemas.microsoft.com/office/drawing/2014/main" id="{1D150894-ADB9-6DE5-9461-662FF79F5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23" y="1821459"/>
            <a:ext cx="5415566" cy="33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156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WSU Capstone">
  <a:themeElements>
    <a:clrScheme name="WSU Capston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FCD00"/>
      </a:accent1>
      <a:accent2>
        <a:srgbClr val="3F3F3F"/>
      </a:accent2>
      <a:accent3>
        <a:srgbClr val="7F7F7F"/>
      </a:accent3>
      <a:accent4>
        <a:srgbClr val="9B1D20"/>
      </a:accent4>
      <a:accent5>
        <a:srgbClr val="3E7A2A"/>
      </a:accent5>
      <a:accent6>
        <a:srgbClr val="AF4308"/>
      </a:accent6>
      <a:hlink>
        <a:srgbClr val="007C8F"/>
      </a:hlink>
      <a:folHlink>
        <a:srgbClr val="007C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SU Capstone" id="{3EF5AC72-97B1-449A-977D-3F694B517164}" vid="{40B5D8A9-E338-40CC-81D5-3A58D2C0B4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5A5FF1E07C4F4798B5742354D9B4B7" ma:contentTypeVersion="3" ma:contentTypeDescription="Create a new document." ma:contentTypeScope="" ma:versionID="fa5d35615232bd125ab9feed06beb814">
  <xsd:schema xmlns:xsd="http://www.w3.org/2001/XMLSchema" xmlns:xs="http://www.w3.org/2001/XMLSchema" xmlns:p="http://schemas.microsoft.com/office/2006/metadata/properties" xmlns:ns2="62957167-655c-4409-8609-815934e8f9bc" targetNamespace="http://schemas.microsoft.com/office/2006/metadata/properties" ma:root="true" ma:fieldsID="f549cfd982dfb592edf209cbd979dad9" ns2:_="">
    <xsd:import namespace="62957167-655c-4409-8609-815934e8f9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57167-655c-4409-8609-815934e8f9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C252BD-1340-4CAD-8D0F-A456AF9B9698}">
  <ds:schemaRefs>
    <ds:schemaRef ds:uri="62957167-655c-4409-8609-815934e8f9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AD24D0-D904-4B5E-8FC7-53F3C401DE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903023-E1C8-468D-B02B-6910D30665D4}">
  <ds:schemaRefs>
    <ds:schemaRef ds:uri="62957167-655c-4409-8609-815934e8f9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WSU Capstone</Template>
  <TotalTime>3</TotalTime>
  <Words>1574</Words>
  <Application>Microsoft Office PowerPoint</Application>
  <PresentationFormat>Widescreen</PresentationFormat>
  <Paragraphs>447</Paragraphs>
  <Slides>38</Slides>
  <Notes>38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Montserrat</vt:lpstr>
      <vt:lpstr>WSU Capstone</vt:lpstr>
      <vt:lpstr>ASSESSING SUPPLY CHAIN DISRUPTIONS AT INVISTA</vt:lpstr>
      <vt:lpstr>AGENDA</vt:lpstr>
      <vt:lpstr>PROJECT OVERVIEW</vt:lpstr>
      <vt:lpstr>BUSINESS USE CASE</vt:lpstr>
      <vt:lpstr>DATA SOURCE</vt:lpstr>
      <vt:lpstr>DATA QUALITY</vt:lpstr>
      <vt:lpstr>DATA QUALITY OVERVIEW</vt:lpstr>
      <vt:lpstr>MISSED AND DROPPED FEATURES</vt:lpstr>
      <vt:lpstr>MAIN KPI</vt:lpstr>
      <vt:lpstr>PowerPoint Presentation</vt:lpstr>
      <vt:lpstr>DATA ANALYSIS</vt:lpstr>
      <vt:lpstr>FEATURE ENGINEERING</vt:lpstr>
      <vt:lpstr>SEASONALITY: PERCENT LATE</vt:lpstr>
      <vt:lpstr>SEASONALITY: LATE DELIVERIES BY MONTH</vt:lpstr>
      <vt:lpstr>COMPANY CODE ID GROUPING</vt:lpstr>
      <vt:lpstr>POSTAL CODE</vt:lpstr>
      <vt:lpstr>VENDOR CLUSTER</vt:lpstr>
      <vt:lpstr>VENDORS PERFORMANCE</vt:lpstr>
      <vt:lpstr>SUB COMMODITY CLUSTER</vt:lpstr>
      <vt:lpstr>PLANT ID GROUPING</vt:lpstr>
      <vt:lpstr>FINDINGS</vt:lpstr>
      <vt:lpstr>METHODOLOGY</vt:lpstr>
      <vt:lpstr>MODELING</vt:lpstr>
      <vt:lpstr>RESULTS COMPARISON</vt:lpstr>
      <vt:lpstr>CONFUSION MATRIX</vt:lpstr>
      <vt:lpstr>MOST IMPORTANT FEATURES</vt:lpstr>
      <vt:lpstr>INTERPRETATIONS - XGBOOST</vt:lpstr>
      <vt:lpstr>SUMMARY</vt:lpstr>
      <vt:lpstr>USE CASE AND RECOMMENDATIONS</vt:lpstr>
      <vt:lpstr>USE CASES</vt:lpstr>
      <vt:lpstr>SAMPLE REPORT - EXAMPLE</vt:lpstr>
      <vt:lpstr>SAMPLE REPORT SUPPLIER FLAGGING</vt:lpstr>
      <vt:lpstr>RECOMMENDATION SUMMARY</vt:lpstr>
      <vt:lpstr>THANK YOU!</vt:lpstr>
      <vt:lpstr>APPENDIX</vt:lpstr>
      <vt:lpstr> VENDOR OPTIMIZATION</vt:lpstr>
      <vt:lpstr>ORDER MANAGEMENT</vt:lpstr>
      <vt:lpstr>RCA FOR PLANT 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Nabeel Raheem</dc:creator>
  <cp:lastModifiedBy>nabeel raheem</cp:lastModifiedBy>
  <cp:revision>5</cp:revision>
  <dcterms:created xsi:type="dcterms:W3CDTF">2023-09-11T17:24:57Z</dcterms:created>
  <dcterms:modified xsi:type="dcterms:W3CDTF">2024-01-23T23:04:05Z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0x010100085A5FF1E07C4F4798B5742354D9B4B7</vt:lpwstr>
  </property>
  <property fmtid="{D5CDD505-2E9C-101B-9397-08002B2CF9AE}" pid="3" name="MediaServiceImageTags">
    <vt:lpwstr/>
  </property>
</Properties>
</file>